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5"/>
  </p:notesMasterIdLst>
  <p:sldIdLst>
    <p:sldId id="256" r:id="rId2"/>
    <p:sldId id="257" r:id="rId3"/>
    <p:sldId id="258"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0A50EF-E0E6-45CD-AEC9-57391CD85032}" v="2" dt="2021-03-26T13:01:13.7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51382" autoAdjust="0"/>
  </p:normalViewPr>
  <p:slideViewPr>
    <p:cSldViewPr snapToGrid="0">
      <p:cViewPr varScale="1">
        <p:scale>
          <a:sx n="86" d="100"/>
          <a:sy n="86" d="100"/>
        </p:scale>
        <p:origin x="67" y="58"/>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AD768568-D4E8-412C-AB80-38C15D82D364}" type="datetimeFigureOut">
              <a:rPr lang="fr-FR" smtClean="0"/>
              <a:t>27/03/2021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9E030B-B5EC-41AA-8B74-BE9C126F0861}" type="slidenum">
              <a:rPr lang="fr-FR" smtClean="0"/>
              <a:t>‹N°›</a:t>
            </a:fld>
            <a:endParaRPr lang="fr-FR"/>
          </a:p>
        </p:txBody>
      </p:sp>
    </p:spTree>
    <p:extLst>
      <p:ext uri="{BB962C8B-B14F-4D97-AF65-F5344CB8AC3E}">
        <p14:creationId xmlns:p14="http://schemas.microsoft.com/office/powerpoint/2010/main" val="2451342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reformulation est une pratique  de communication qui consiste à formuler des pensées de façon plus claires.</a:t>
            </a:r>
          </a:p>
          <a:p>
            <a:endParaRPr lang="fr-FR" dirty="0"/>
          </a:p>
        </p:txBody>
      </p:sp>
      <p:sp>
        <p:nvSpPr>
          <p:cNvPr id="4" name="Espace réservé du numéro de diapositive 3"/>
          <p:cNvSpPr>
            <a:spLocks noGrp="1"/>
          </p:cNvSpPr>
          <p:nvPr>
            <p:ph type="sldNum" sz="quarter" idx="5"/>
          </p:nvPr>
        </p:nvSpPr>
        <p:spPr/>
        <p:txBody>
          <a:bodyPr/>
          <a:lstStyle/>
          <a:p>
            <a:fld id="{039E030B-B5EC-41AA-8B74-BE9C126F0861}" type="slidenum">
              <a:rPr lang="fr-FR" smtClean="0"/>
              <a:t>1</a:t>
            </a:fld>
            <a:endParaRPr lang="fr-FR"/>
          </a:p>
        </p:txBody>
      </p:sp>
    </p:spTree>
    <p:extLst>
      <p:ext uri="{BB962C8B-B14F-4D97-AF65-F5344CB8AC3E}">
        <p14:creationId xmlns:p14="http://schemas.microsoft.com/office/powerpoint/2010/main" val="3879859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différents types de reformulation</a:t>
            </a:r>
          </a:p>
          <a:p>
            <a:r>
              <a:rPr lang="fr-FR" dirty="0"/>
              <a:t> Il est important pour le formateur de ne pas hésiter à faire reformuler aux participants afin de ne pas les blesser ou de ne pas les braquer. Ceci lui permet également d’être sûr que le message est bien passé et que l’acquisition s’est faite dans de bonnes circonstances. </a:t>
            </a:r>
          </a:p>
          <a:p>
            <a:endParaRPr lang="fr-FR" dirty="0"/>
          </a:p>
          <a:p>
            <a:r>
              <a:rPr lang="fr-FR" b="1" dirty="0"/>
              <a:t>La reformulation reflet (ou écho)</a:t>
            </a:r>
          </a:p>
          <a:p>
            <a:r>
              <a:rPr lang="fr-FR" dirty="0"/>
              <a:t> C’est la plus simple. </a:t>
            </a:r>
          </a:p>
          <a:p>
            <a:r>
              <a:rPr lang="fr-FR" dirty="0"/>
              <a:t>• on utilise les termes de l’interlocuteur ou d’autres termes équivalents ;</a:t>
            </a:r>
          </a:p>
          <a:p>
            <a:r>
              <a:rPr lang="fr-FR" dirty="0"/>
              <a:t>•  ou la forme interrogative.</a:t>
            </a:r>
          </a:p>
          <a:p>
            <a:r>
              <a:rPr lang="fr-FR" dirty="0"/>
              <a:t>Exemple</a:t>
            </a:r>
          </a:p>
          <a:p>
            <a:r>
              <a:rPr lang="fr-FR" dirty="0"/>
              <a:t>« Mon travail ici ne me satisfait pas. Je m’y suis résigné jusqu’à présent parce que je pensais me trouver devant des obstacles d’adaptation pratique, mais maintenant, je sais qu’il vaut mieux que je quitte l’entreprise et que je m’engage dans une toute autre voie même si je dois commencer par le bas.</a:t>
            </a:r>
          </a:p>
          <a:p>
            <a:r>
              <a:rPr lang="fr-FR" dirty="0"/>
              <a:t>- Si je vous ai bien compris, votre travail ne vous plaît pas et vous avez choisi de repartir dans une nouvelle direction. »</a:t>
            </a:r>
          </a:p>
          <a:p>
            <a:endParaRPr lang="fr-FR" dirty="0"/>
          </a:p>
          <a:p>
            <a:r>
              <a:rPr lang="fr-FR" dirty="0"/>
              <a:t>On peut introduire des expressions comme : « Ainsi, selon vous… », « Vous voulez dire que… », « Si je vous ai bien compris… », « Donc, à votre avis… » </a:t>
            </a:r>
          </a:p>
          <a:p>
            <a:r>
              <a:rPr lang="fr-FR" dirty="0"/>
              <a:t>Elle permet de :</a:t>
            </a:r>
          </a:p>
          <a:p>
            <a:r>
              <a:rPr lang="fr-FR" dirty="0"/>
              <a:t>• clarifier ;</a:t>
            </a:r>
          </a:p>
          <a:p>
            <a:r>
              <a:rPr lang="fr-FR" dirty="0"/>
              <a:t>• traduire pour des participants qui n'auraient pas compris la première formulation ;</a:t>
            </a:r>
          </a:p>
          <a:p>
            <a:r>
              <a:rPr lang="fr-FR" dirty="0"/>
              <a:t>• inviter à poursuivre, à développer, à préciser ce qui vient d’être dit ;</a:t>
            </a:r>
          </a:p>
          <a:p>
            <a:r>
              <a:rPr lang="fr-FR" dirty="0"/>
              <a:t>• désamorcer un moment de tension. </a:t>
            </a:r>
          </a:p>
          <a:p>
            <a:r>
              <a:rPr lang="fr-FR" dirty="0"/>
              <a:t>• désamorcer une manipulation en obligeant l'interlocuteur à prendre position clairement.</a:t>
            </a:r>
          </a:p>
          <a:p>
            <a:endParaRPr lang="fr-FR" dirty="0"/>
          </a:p>
          <a:p>
            <a:r>
              <a:rPr lang="fr-FR" b="1" dirty="0"/>
              <a:t>La reformulation synthèse</a:t>
            </a:r>
          </a:p>
          <a:p>
            <a:r>
              <a:rPr lang="fr-FR" dirty="0"/>
              <a:t>C’est pour résumer les propos de l’interlocuteur.</a:t>
            </a:r>
          </a:p>
          <a:p>
            <a:r>
              <a:rPr lang="fr-FR" dirty="0"/>
              <a:t>Reprise de l'exemple précédent</a:t>
            </a:r>
          </a:p>
          <a:p>
            <a:r>
              <a:rPr lang="fr-FR" dirty="0"/>
              <a:t>« Vous avez décidé qu'il vaut mieux changer de carrière ? »</a:t>
            </a:r>
          </a:p>
          <a:p>
            <a:endParaRPr lang="fr-FR" dirty="0"/>
          </a:p>
          <a:p>
            <a:r>
              <a:rPr lang="fr-FR" dirty="0"/>
              <a:t>On peut utiliser des expressions comme : « Vous souhaitez donc... » ; « Je résume... » ; « Pour ainsi dire... » ; « Si je vous ai bien compris… » </a:t>
            </a:r>
          </a:p>
          <a:p>
            <a:r>
              <a:rPr lang="fr-FR" dirty="0"/>
              <a:t>Elle permet au formateur de :</a:t>
            </a:r>
          </a:p>
          <a:p>
            <a:r>
              <a:rPr lang="fr-FR" dirty="0"/>
              <a:t>• faire le point, valider une étape ou reprendre un point ;</a:t>
            </a:r>
          </a:p>
          <a:p>
            <a:r>
              <a:rPr lang="fr-FR" dirty="0"/>
              <a:t>• clarifier la discussion pour les deux interlocuteurs ;</a:t>
            </a:r>
          </a:p>
          <a:p>
            <a:r>
              <a:rPr lang="fr-FR" dirty="0"/>
              <a:t>• provoquer un nouveau point de départ pour l’entretien : l’interlocuteur peut repartir sur un aspect non évoqué ou passer à l’étape suivante de son raisonnement.</a:t>
            </a:r>
          </a:p>
          <a:p>
            <a:endParaRPr lang="fr-FR" dirty="0"/>
          </a:p>
          <a:p>
            <a:r>
              <a:rPr lang="fr-FR" b="1" dirty="0"/>
              <a:t>La reformulation recentrage</a:t>
            </a:r>
            <a:endParaRPr lang="fr-FR" dirty="0"/>
          </a:p>
          <a:p>
            <a:r>
              <a:rPr lang="fr-FR" dirty="0"/>
              <a:t>On sélectionne les propos de l’émetteur en lien avec l’objectif de l'échange. Elle dégage un point particulièrement important du discours, par exemple ce qui est nouveau. Elle suppose donc une intuition fine de la part du formateur, une capacité à tirer au clair ce que l’interlocuteur dit, souvent, d’une manière confuse et inorganisée. Ce type de reformulation est très efficace. En revanche, le risque est grand de poser un jugement de valeur au lieu de simplement interpréter le sens des paroles de l’interlocuteur.</a:t>
            </a:r>
          </a:p>
          <a:p>
            <a:r>
              <a:rPr lang="fr-FR" dirty="0"/>
              <a:t>Reprise de l’exemple précédent</a:t>
            </a:r>
          </a:p>
          <a:p>
            <a:r>
              <a:rPr lang="fr-FR" dirty="0"/>
              <a:t>« Vous voulez dire que vous savez maintenant que les difficultés que vous rencontrez ne sont ni des problèmes d’adaptation, ni d’expérience ? »</a:t>
            </a:r>
          </a:p>
          <a:p>
            <a:r>
              <a:rPr lang="fr-FR" dirty="0"/>
              <a:t>Elle commence souvent par : « Si j’ai bien compris… » ; « Vous voulez dire que... »; « Votre souhait principal, c'est donc que... » ; « Par rapport à notre sujet, le plus important est... ».</a:t>
            </a:r>
          </a:p>
          <a:p>
            <a:r>
              <a:rPr lang="fr-FR" dirty="0"/>
              <a:t>Elle permet de :</a:t>
            </a:r>
          </a:p>
          <a:p>
            <a:r>
              <a:rPr lang="fr-FR" dirty="0"/>
              <a:t>• recentrer le débat ;</a:t>
            </a:r>
          </a:p>
          <a:p>
            <a:r>
              <a:rPr lang="fr-FR" dirty="0"/>
              <a:t>• mettre en valeur un point particulièrement intéressant par rapport à l'objectif ;</a:t>
            </a:r>
          </a:p>
          <a:p>
            <a:r>
              <a:rPr lang="fr-FR" dirty="0"/>
              <a:t>• désamorcer les tensions ou les manipulations en revenant à l'objectif commun.</a:t>
            </a:r>
          </a:p>
          <a:p>
            <a:endParaRPr lang="fr-FR" b="1" dirty="0"/>
          </a:p>
          <a:p>
            <a:r>
              <a:rPr lang="fr-FR" b="1" dirty="0"/>
              <a:t>La reformulation transformation</a:t>
            </a:r>
          </a:p>
          <a:p>
            <a:r>
              <a:rPr lang="fr-FR" dirty="0"/>
              <a:t>Elle consiste à reprendre le message de l'interlocuteur en le faisant apparaître sous un autre jour. Le formateur peut, par exemple, passer sous silence les éléments explicites pour s'attacher aux éléments sous-entendus, ce qui amène l’interlocuteur à percevoir ce qu’il a dit sous un autre angle, donc à préciser ou à rectifier ses idées.</a:t>
            </a:r>
          </a:p>
          <a:p>
            <a:r>
              <a:rPr lang="fr-FR" dirty="0"/>
              <a:t>Exemple: « Je suis le seul ici à avoir compris l'importance de réaliser rapidement ce projet…</a:t>
            </a:r>
          </a:p>
          <a:p>
            <a:r>
              <a:rPr lang="fr-FR" dirty="0"/>
              <a:t>- Cela revient à dire que les autres n’ont pas su anticiper... »</a:t>
            </a:r>
          </a:p>
          <a:p>
            <a:r>
              <a:rPr lang="fr-FR" dirty="0"/>
              <a:t>Elle commence souvent par : « Autrement dit… » ; « En d’autres termes… » ; « Cela revient à dire… » ; « D’un certain point de vue… ».</a:t>
            </a:r>
          </a:p>
          <a:p>
            <a:r>
              <a:rPr lang="fr-FR" dirty="0"/>
              <a:t>Elle permet d’apporter quelque chose de nouveau dans la mesure où elle propose à l’interlocuteur un autre point de vue. Cela lui permet de prendre du recul. Il peut ainsi considérer la situation de façon plus approfondie, plus réfléchie et plus objective. Au cas où l'émetteur aurait fait une erreur, cela l'aidera à la comprendre sans pour autant le braquer : en changeant la perspective, il se rend compte qu'il déforme ou exagère la réalité.</a:t>
            </a:r>
          </a:p>
          <a:p>
            <a:r>
              <a:rPr lang="fr-FR" dirty="0"/>
              <a:t>Exemple : dire « Cela revient à dire que tous les autres manquent de compétences... » peut amener l'interlocuteur à revoir sa position en s'apercevant de la radicalité de ses propos.</a:t>
            </a:r>
          </a:p>
          <a:p>
            <a:endParaRPr lang="fr-FR" dirty="0"/>
          </a:p>
        </p:txBody>
      </p:sp>
      <p:sp>
        <p:nvSpPr>
          <p:cNvPr id="4" name="Espace réservé du numéro de diapositive 3"/>
          <p:cNvSpPr>
            <a:spLocks noGrp="1"/>
          </p:cNvSpPr>
          <p:nvPr>
            <p:ph type="sldNum" sz="quarter" idx="5"/>
          </p:nvPr>
        </p:nvSpPr>
        <p:spPr/>
        <p:txBody>
          <a:bodyPr/>
          <a:lstStyle/>
          <a:p>
            <a:fld id="{039E030B-B5EC-41AA-8B74-BE9C126F0861}" type="slidenum">
              <a:rPr lang="fr-FR" smtClean="0"/>
              <a:t>2</a:t>
            </a:fld>
            <a:endParaRPr lang="fr-FR"/>
          </a:p>
        </p:txBody>
      </p:sp>
    </p:spTree>
    <p:extLst>
      <p:ext uri="{BB962C8B-B14F-4D97-AF65-F5344CB8AC3E}">
        <p14:creationId xmlns:p14="http://schemas.microsoft.com/office/powerpoint/2010/main" val="4007644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i="1" dirty="0"/>
              <a:t>Les 4 erreurs à éviter</a:t>
            </a:r>
          </a:p>
          <a:p>
            <a:r>
              <a:rPr lang="fr-FR" dirty="0"/>
              <a:t> Bien reformuler n'est pas facile. On a tendance à nous impliquer de façon trop subjective Il n'y a pas d'écoute réelle :  nous interprétons les propos de notre interlocuteur selon nos propres références.</a:t>
            </a:r>
          </a:p>
          <a:p>
            <a:r>
              <a:rPr lang="fr-FR" dirty="0"/>
              <a:t>C’est l’interlocuteur qui constitue le meilleur système de contrôle de la reformulation :</a:t>
            </a:r>
          </a:p>
          <a:p>
            <a:r>
              <a:rPr lang="fr-FR" dirty="0"/>
              <a:t>•  s'il se reconnaît dans celle-ci, il l'indique habituellement par la parole ou par un signe de la tête. Exemple : « Oui, c’est bien ce que j’ai voulu dire », « C’est bien ce que je ressens »</a:t>
            </a:r>
          </a:p>
          <a:p>
            <a:r>
              <a:rPr lang="fr-FR" dirty="0"/>
              <a:t>•  si la reformulation n'exprime pas exactement le message initial ou ses sentiments, il pourra le dire, corriger le malentendu, préciser ce qu'il ressent, aller plus loin dans l'expression de ses sentiments.</a:t>
            </a:r>
          </a:p>
          <a:p>
            <a:r>
              <a:rPr lang="fr-FR" dirty="0"/>
              <a:t>C’est important pour le formateur d'être attentif à la réaction verbale et non-verbale de l'interlocuteur. S’il ne parvient pas à détecter si l'interlocuteur approuve ou non la reformulation, il est possible de le lui demander directement.</a:t>
            </a:r>
          </a:p>
          <a:p>
            <a:r>
              <a:rPr lang="fr-FR" dirty="0"/>
              <a:t>Aussi il est utile d’avoir conscience de quelques erreurs courantes pour les éviter.</a:t>
            </a:r>
          </a:p>
          <a:p>
            <a:r>
              <a:rPr lang="fr-FR" b="1" u="sng" dirty="0"/>
              <a:t>Les erreurs par excès</a:t>
            </a:r>
          </a:p>
          <a:p>
            <a:r>
              <a:rPr lang="fr-FR" dirty="0"/>
              <a:t>Elles consistent à :</a:t>
            </a:r>
          </a:p>
          <a:p>
            <a:r>
              <a:rPr lang="fr-FR" dirty="0"/>
              <a:t>• exagérer, intensifier, accentuer les sentiments. Exemple : Si quelqu'un dit : « Les trajets en RER sont fatigants », il faut éviter de lui répondre : « Vous êtes complètement exténué par vos temps de transport ? » car on exagère ses propos.</a:t>
            </a:r>
          </a:p>
          <a:p>
            <a:r>
              <a:rPr lang="fr-FR" dirty="0"/>
              <a:t>• ajouter : compléter ce qui a été dit par d'autres éléments. Reprise de l'exemple précédent : On ne répondra pas non plus : « Votre rythme de vie est fatiguant » car on ajoute d'autres éléments à ses propos.</a:t>
            </a:r>
          </a:p>
          <a:p>
            <a:r>
              <a:rPr lang="fr-FR" dirty="0"/>
              <a:t>Pour éviter ce type d'erreur, il vaut mieux pour le formateur rester dans le même registre de vocabulaire.</a:t>
            </a:r>
          </a:p>
          <a:p>
            <a:r>
              <a:rPr lang="fr-FR" dirty="0"/>
              <a:t>Reprise de l'exemple précédent : « Vous êtes fatigué par vos temps de transport ? »</a:t>
            </a:r>
          </a:p>
          <a:p>
            <a:r>
              <a:rPr lang="fr-FR" b="1" u="sng" dirty="0"/>
              <a:t>Les erreurs par défaut</a:t>
            </a:r>
          </a:p>
          <a:p>
            <a:r>
              <a:rPr lang="fr-FR" dirty="0"/>
              <a:t>Elles consistent à :</a:t>
            </a:r>
          </a:p>
          <a:p>
            <a:r>
              <a:rPr lang="fr-FR" dirty="0"/>
              <a:t>• minimiser : atténuer, diminuer les sentiments ou opinions exprimées par l'émetteur. Exemple : Si quelqu'un dit : « C'est formidable ! J'ai enfin eu ma promotion !!! », il faut éviter de lui répondre : « Ce nouveau job vous plait ? »</a:t>
            </a:r>
          </a:p>
          <a:p>
            <a:r>
              <a:rPr lang="fr-FR" dirty="0"/>
              <a:t>• omettre : réduire les données du problème, passer à côté du fond du sujet abordé par l'interlocuteur. Reprise de l'exemple précédent : On ne répondra pas non plus : « Vous avez l'air de bonne humeur aujourd'hui. »</a:t>
            </a:r>
          </a:p>
          <a:p>
            <a:r>
              <a:rPr lang="fr-FR" dirty="0"/>
              <a:t>Pour éviter ce type d'erreur, le formateur doit, là encore, rester dans le même registre de vocabulaire.</a:t>
            </a:r>
          </a:p>
          <a:p>
            <a:r>
              <a:rPr lang="fr-FR" dirty="0"/>
              <a:t>Reprise de l'exemple précédent : « Ce nouveau job semble vous ravir. Vous êtes très enthousiaste ! »</a:t>
            </a:r>
          </a:p>
          <a:p>
            <a:r>
              <a:rPr lang="fr-FR" b="1" u="sng" dirty="0"/>
              <a:t>Les erreurs liées au temps</a:t>
            </a:r>
          </a:p>
          <a:p>
            <a:r>
              <a:rPr lang="fr-FR" dirty="0"/>
              <a:t>Elles consistent à anticiper : aller plus vite que l'émetteur, prolonger, devancer ses pensées.</a:t>
            </a:r>
          </a:p>
          <a:p>
            <a:r>
              <a:rPr lang="fr-FR" dirty="0"/>
              <a:t>Exemple : Si quelqu'un dit : « Je suis content de ce nouveau travail », il faut éviter de lui répondre : « Vous souhaitez fêter cette promotion ? »</a:t>
            </a:r>
          </a:p>
          <a:p>
            <a:r>
              <a:rPr lang="fr-FR" b="1" u="sng" dirty="0"/>
              <a:t>Les erreurs d’interprétation</a:t>
            </a:r>
          </a:p>
          <a:p>
            <a:r>
              <a:rPr lang="fr-FR" dirty="0"/>
              <a:t>Elles consistent à :</a:t>
            </a:r>
          </a:p>
          <a:p>
            <a:r>
              <a:rPr lang="fr-FR" dirty="0"/>
              <a:t>• juger, c'est-à-dire trop interpréter : prendre position par rapport aux idées de l'autre. Exemple : Si l'interlocuteur dit : « Je suis heureux car la semaine a été chargée et elle touche à sa fin », il faut éviter de lui répondre : « Vous pensez déjà au WE ? ». Effectivement, le terme « déjà » introduit un jugement de valeur.</a:t>
            </a:r>
          </a:p>
          <a:p>
            <a:r>
              <a:rPr lang="fr-FR" dirty="0"/>
              <a:t>• répéter, c'est-à-dire ne pas assez interpréter : faire du mot à mot. Il faut refléter la signification du message. Il est parfois utile de simplement répéter les paroles de l’autre, mais on ne peut en abuser, car il pourrait être agacé par des répétitions successives. Reprise de l'exemple précédent : On ne répondra pas non plus : « Vous êtes heureux car la semaine a été chargée et elle touche à sa fin ? »</a:t>
            </a:r>
          </a:p>
          <a:p>
            <a:r>
              <a:rPr lang="fr-FR" dirty="0"/>
              <a:t>Pour éviter ce type d'erreur, le formateur s'efforcera :</a:t>
            </a:r>
          </a:p>
          <a:p>
            <a:r>
              <a:rPr lang="fr-FR" dirty="0"/>
              <a:t>• d'écouter pour comprendre et poser des questions lorsqu'on n'est pas sûr de bien comprendre</a:t>
            </a:r>
          </a:p>
          <a:p>
            <a:r>
              <a:rPr lang="fr-FR" dirty="0"/>
              <a:t>• d'indiquer sa compréhension et son consentement inconditionnel au message de l’émetteur. Pour éviter que l'interlocuteur ne se sente jugé, le ton de la réponse doit être particulièrement empathique</a:t>
            </a:r>
          </a:p>
          <a:p>
            <a:r>
              <a:rPr lang="fr-FR" dirty="0"/>
              <a:t>• de reformuler l’ensemble du comportement.</a:t>
            </a:r>
          </a:p>
          <a:p>
            <a:r>
              <a:rPr lang="fr-FR" dirty="0"/>
              <a:t>Les malentendus et les quiproquos sont souvent source de difficultés relationnelles, de perte de temps… Pour les éviter, il est donc utile d’utiliser la reformulation. Cette technique permet au formateur de s’assurer qu’il a bien compris l’autre et que son message est bien passé.</a:t>
            </a:r>
          </a:p>
          <a:p>
            <a:r>
              <a:rPr lang="fr-FR" dirty="0"/>
              <a:t>Entre...</a:t>
            </a:r>
          </a:p>
          <a:p>
            <a:r>
              <a:rPr lang="fr-FR" dirty="0"/>
              <a:t>Ce que je pense...</a:t>
            </a:r>
          </a:p>
          <a:p>
            <a:r>
              <a:rPr lang="fr-FR" dirty="0"/>
              <a:t>Ce que je veux dire...</a:t>
            </a:r>
          </a:p>
          <a:p>
            <a:r>
              <a:rPr lang="fr-FR" dirty="0"/>
              <a:t>Ce que je crois dire...</a:t>
            </a:r>
          </a:p>
          <a:p>
            <a:r>
              <a:rPr lang="fr-FR" dirty="0"/>
              <a:t>Ce que je dis...</a:t>
            </a:r>
          </a:p>
          <a:p>
            <a:r>
              <a:rPr lang="fr-FR" dirty="0"/>
              <a:t>Ce que vous avez envie d’entendre...</a:t>
            </a:r>
          </a:p>
          <a:p>
            <a:r>
              <a:rPr lang="fr-FR" dirty="0"/>
              <a:t>Ce que vous croyez entendre...</a:t>
            </a:r>
          </a:p>
          <a:p>
            <a:r>
              <a:rPr lang="fr-FR" dirty="0"/>
              <a:t>Ce que vous entendez...</a:t>
            </a:r>
          </a:p>
          <a:p>
            <a:r>
              <a:rPr lang="fr-FR" dirty="0"/>
              <a:t>Ce que vous avez envie de comprendre...</a:t>
            </a:r>
          </a:p>
          <a:p>
            <a:r>
              <a:rPr lang="fr-FR" dirty="0"/>
              <a:t>Ce que vous croyez comprendre...</a:t>
            </a:r>
          </a:p>
          <a:p>
            <a:r>
              <a:rPr lang="fr-FR" dirty="0"/>
              <a:t>Ce que vous comprenez...</a:t>
            </a:r>
          </a:p>
          <a:p>
            <a:r>
              <a:rPr lang="fr-FR" dirty="0"/>
              <a:t> </a:t>
            </a:r>
          </a:p>
          <a:p>
            <a:r>
              <a:rPr lang="fr-FR" dirty="0"/>
              <a:t>...il y a dix possibilités qu’on ait des difficultés à communiquer.</a:t>
            </a:r>
          </a:p>
          <a:p>
            <a:r>
              <a:rPr lang="fr-FR" dirty="0"/>
              <a:t>Mais essayons quand même...</a:t>
            </a:r>
          </a:p>
          <a:p>
            <a:r>
              <a:rPr lang="fr-FR" dirty="0"/>
              <a:t>Bernard WERBER, Encyclopédie du savoir relatif et absolu</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039E030B-B5EC-41AA-8B74-BE9C126F0861}" type="slidenum">
              <a:rPr lang="fr-FR" smtClean="0"/>
              <a:t>3</a:t>
            </a:fld>
            <a:endParaRPr lang="fr-FR"/>
          </a:p>
        </p:txBody>
      </p:sp>
    </p:spTree>
    <p:extLst>
      <p:ext uri="{BB962C8B-B14F-4D97-AF65-F5344CB8AC3E}">
        <p14:creationId xmlns:p14="http://schemas.microsoft.com/office/powerpoint/2010/main" val="1938264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963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54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3004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3141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51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105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7519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531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663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3307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3/27/2021</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‹N°›</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3570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3/27/2021</a:t>
            </a:fld>
            <a:endParaRPr lang="en-US" dirty="0"/>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‹N°›</a:t>
            </a:fld>
            <a:endParaRPr lang="en-US"/>
          </a:p>
        </p:txBody>
      </p:sp>
    </p:spTree>
    <p:extLst>
      <p:ext uri="{BB962C8B-B14F-4D97-AF65-F5344CB8AC3E}">
        <p14:creationId xmlns:p14="http://schemas.microsoft.com/office/powerpoint/2010/main" val="4151995675"/>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11"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esheninger.blogspot.com/2013/11/pillars-of-digital-leadership-series.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pexels.com/photo/marketing-man-person-communication-362/"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jeanwilmotte.it/2016/12/10/erreur-de-programmation-dans-les-derniers-articl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Image 9" descr="Une image contenant carte&#10;&#10;Description générée automatiquement">
            <a:extLst>
              <a:ext uri="{FF2B5EF4-FFF2-40B4-BE49-F238E27FC236}">
                <a16:creationId xmlns:a16="http://schemas.microsoft.com/office/drawing/2014/main" id="{C6097389-079A-4BD6-AA4D-93A7403DB873}"/>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8790" b="23845"/>
          <a:stretch/>
        </p:blipFill>
        <p:spPr>
          <a:xfrm>
            <a:off x="20" y="10"/>
            <a:ext cx="12191980" cy="6857990"/>
          </a:xfrm>
          <a:prstGeom prst="rect">
            <a:avLst/>
          </a:prstGeom>
        </p:spPr>
      </p:pic>
      <p:sp>
        <p:nvSpPr>
          <p:cNvPr id="30" name="Rectangle 29">
            <a:extLst>
              <a:ext uri="{FF2B5EF4-FFF2-40B4-BE49-F238E27FC236}">
                <a16:creationId xmlns:a16="http://schemas.microsoft.com/office/drawing/2014/main" id="{A44CD100-6267-4E62-AA64-2182A3A6A1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alpha val="30000"/>
                </a:schemeClr>
              </a:gs>
              <a:gs pos="33000">
                <a:schemeClr val="bg1">
                  <a:alpha val="20000"/>
                </a:schemeClr>
              </a:gs>
              <a:gs pos="0">
                <a:schemeClr val="bg1">
                  <a:alpha val="0"/>
                </a:schemeClr>
              </a:gs>
              <a:gs pos="100000">
                <a:schemeClr val="bg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CCEC042F-8765-4D2F-8D87-FD28FF9078FB}"/>
              </a:ext>
            </a:extLst>
          </p:cNvPr>
          <p:cNvSpPr>
            <a:spLocks noGrp="1"/>
          </p:cNvSpPr>
          <p:nvPr>
            <p:ph type="ctrTitle"/>
          </p:nvPr>
        </p:nvSpPr>
        <p:spPr>
          <a:xfrm>
            <a:off x="139114" y="-1545534"/>
            <a:ext cx="5956886" cy="2416903"/>
          </a:xfrm>
        </p:spPr>
        <p:txBody>
          <a:bodyPr anchor="b">
            <a:normAutofit/>
          </a:bodyPr>
          <a:lstStyle/>
          <a:p>
            <a:r>
              <a:rPr lang="fr-FR" sz="3400" dirty="0"/>
              <a:t>La </a:t>
            </a:r>
            <a:r>
              <a:rPr lang="fr-FR" sz="3600" dirty="0"/>
              <a:t>reformulation</a:t>
            </a:r>
          </a:p>
        </p:txBody>
      </p:sp>
      <p:sp>
        <p:nvSpPr>
          <p:cNvPr id="3" name="Sous-titre 2">
            <a:extLst>
              <a:ext uri="{FF2B5EF4-FFF2-40B4-BE49-F238E27FC236}">
                <a16:creationId xmlns:a16="http://schemas.microsoft.com/office/drawing/2014/main" id="{733E2FF6-2D28-4422-BC27-2F39B4347C5B}"/>
              </a:ext>
            </a:extLst>
          </p:cNvPr>
          <p:cNvSpPr>
            <a:spLocks noGrp="1"/>
          </p:cNvSpPr>
          <p:nvPr>
            <p:ph type="subTitle" idx="1"/>
          </p:nvPr>
        </p:nvSpPr>
        <p:spPr>
          <a:xfrm>
            <a:off x="139114" y="1063763"/>
            <a:ext cx="4094020" cy="2238835"/>
          </a:xfrm>
        </p:spPr>
        <p:txBody>
          <a:bodyPr>
            <a:noAutofit/>
          </a:bodyPr>
          <a:lstStyle/>
          <a:p>
            <a:r>
              <a:rPr lang="fr-FR" sz="3200" dirty="0"/>
              <a:t>Pratique de communication qui consiste à formuler des pensées de façon plus claires.</a:t>
            </a:r>
          </a:p>
        </p:txBody>
      </p:sp>
      <p:sp>
        <p:nvSpPr>
          <p:cNvPr id="12" name="ZoneTexte 11">
            <a:extLst>
              <a:ext uri="{FF2B5EF4-FFF2-40B4-BE49-F238E27FC236}">
                <a16:creationId xmlns:a16="http://schemas.microsoft.com/office/drawing/2014/main" id="{2D3592FA-5DEA-44AA-ABAF-FB9180304A3C}"/>
              </a:ext>
            </a:extLst>
          </p:cNvPr>
          <p:cNvSpPr txBox="1"/>
          <p:nvPr/>
        </p:nvSpPr>
        <p:spPr>
          <a:xfrm>
            <a:off x="13889857" y="6657945"/>
            <a:ext cx="184731" cy="200055"/>
          </a:xfrm>
          <a:prstGeom prst="rect">
            <a:avLst/>
          </a:prstGeom>
          <a:solidFill>
            <a:srgbClr val="000000"/>
          </a:solidFill>
        </p:spPr>
        <p:txBody>
          <a:bodyPr wrap="none" rtlCol="0">
            <a:spAutoFit/>
          </a:bodyPr>
          <a:lstStyle/>
          <a:p>
            <a:pPr algn="r">
              <a:spcAft>
                <a:spcPts val="600"/>
              </a:spcAft>
            </a:pPr>
            <a:endParaRPr lang="fr-FR" sz="700" dirty="0">
              <a:solidFill>
                <a:srgbClr val="FFFFFF"/>
              </a:solidFill>
            </a:endParaRPr>
          </a:p>
        </p:txBody>
      </p:sp>
    </p:spTree>
    <p:extLst>
      <p:ext uri="{BB962C8B-B14F-4D97-AF65-F5344CB8AC3E}">
        <p14:creationId xmlns:p14="http://schemas.microsoft.com/office/powerpoint/2010/main" val="189163837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22">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BA37304-95CF-4F4F-ADE8-78A7DB95CA00}"/>
              </a:ext>
            </a:extLst>
          </p:cNvPr>
          <p:cNvSpPr>
            <a:spLocks noGrp="1"/>
          </p:cNvSpPr>
          <p:nvPr>
            <p:ph type="title"/>
          </p:nvPr>
        </p:nvSpPr>
        <p:spPr>
          <a:xfrm>
            <a:off x="6392583" y="501651"/>
            <a:ext cx="4414848" cy="1716255"/>
          </a:xfrm>
        </p:spPr>
        <p:txBody>
          <a:bodyPr anchor="b">
            <a:normAutofit/>
          </a:bodyPr>
          <a:lstStyle/>
          <a:p>
            <a:r>
              <a:rPr lang="fr-FR" sz="3800" dirty="0"/>
              <a:t>Les différentes formes de reformulation </a:t>
            </a:r>
          </a:p>
        </p:txBody>
      </p:sp>
      <p:sp>
        <p:nvSpPr>
          <p:cNvPr id="56" name="Rectangle 24">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descr="Une image contenant personne&#10;&#10;Description générée automatiquement">
            <a:extLst>
              <a:ext uri="{FF2B5EF4-FFF2-40B4-BE49-F238E27FC236}">
                <a16:creationId xmlns:a16="http://schemas.microsoft.com/office/drawing/2014/main" id="{1367A4CE-F419-4173-9DB7-3C6A21ADEFBD}"/>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9390" r="14923"/>
          <a:stretch/>
        </p:blipFill>
        <p:spPr>
          <a:xfrm>
            <a:off x="279143" y="299509"/>
            <a:ext cx="5221625" cy="6258983"/>
          </a:xfrm>
          <a:prstGeom prst="rect">
            <a:avLst/>
          </a:prstGeom>
        </p:spPr>
      </p:pic>
      <p:sp>
        <p:nvSpPr>
          <p:cNvPr id="3" name="Espace réservé du contenu 2">
            <a:extLst>
              <a:ext uri="{FF2B5EF4-FFF2-40B4-BE49-F238E27FC236}">
                <a16:creationId xmlns:a16="http://schemas.microsoft.com/office/drawing/2014/main" id="{B91B5729-3D46-4051-9422-E1D7E77ABDFE}"/>
              </a:ext>
            </a:extLst>
          </p:cNvPr>
          <p:cNvSpPr>
            <a:spLocks noGrp="1"/>
          </p:cNvSpPr>
          <p:nvPr>
            <p:ph idx="1"/>
          </p:nvPr>
        </p:nvSpPr>
        <p:spPr>
          <a:xfrm>
            <a:off x="6392583" y="2645922"/>
            <a:ext cx="4434721" cy="3710427"/>
          </a:xfrm>
        </p:spPr>
        <p:txBody>
          <a:bodyPr anchor="t">
            <a:normAutofit/>
          </a:bodyPr>
          <a:lstStyle/>
          <a:p>
            <a:r>
              <a:rPr lang="fr-FR" sz="1500" dirty="0"/>
              <a:t>Reformulation reflet (ou </a:t>
            </a:r>
            <a:r>
              <a:rPr lang="fr-FR" sz="1500" dirty="0" err="1"/>
              <a:t>echo</a:t>
            </a:r>
            <a:r>
              <a:rPr lang="fr-FR" sz="1500" dirty="0"/>
              <a:t>)</a:t>
            </a:r>
          </a:p>
          <a:p>
            <a:pPr marL="0" indent="0">
              <a:buNone/>
            </a:pPr>
            <a:r>
              <a:rPr lang="fr-FR" sz="1500" dirty="0"/>
              <a:t>    &gt; clarifier, inviter à poursuivre…</a:t>
            </a:r>
          </a:p>
          <a:p>
            <a:pPr marL="0" indent="0">
              <a:buNone/>
            </a:pPr>
            <a:endParaRPr lang="fr-FR" sz="1500" dirty="0"/>
          </a:p>
          <a:p>
            <a:r>
              <a:rPr lang="fr-FR" sz="1500" dirty="0"/>
              <a:t>Reformulation synthèse </a:t>
            </a:r>
          </a:p>
          <a:p>
            <a:pPr marL="0" indent="0">
              <a:buNone/>
            </a:pPr>
            <a:r>
              <a:rPr lang="fr-FR" sz="1500" dirty="0"/>
              <a:t>    &gt; résumer, faire le point…</a:t>
            </a:r>
          </a:p>
          <a:p>
            <a:pPr marL="0" indent="0">
              <a:buNone/>
            </a:pPr>
            <a:endParaRPr lang="fr-FR" sz="1500" dirty="0"/>
          </a:p>
          <a:p>
            <a:r>
              <a:rPr lang="fr-FR" sz="1500" dirty="0"/>
              <a:t>Reformulation recentrage  </a:t>
            </a:r>
          </a:p>
          <a:p>
            <a:pPr marL="0" indent="0">
              <a:buNone/>
            </a:pPr>
            <a:r>
              <a:rPr lang="fr-FR" sz="1500" dirty="0"/>
              <a:t>    &gt; recentrer le débat…</a:t>
            </a:r>
          </a:p>
          <a:p>
            <a:pPr marL="0" indent="0">
              <a:buNone/>
            </a:pPr>
            <a:endParaRPr lang="fr-FR" sz="1500" dirty="0"/>
          </a:p>
          <a:p>
            <a:r>
              <a:rPr lang="fr-FR" sz="1500" dirty="0"/>
              <a:t>Reformulation transformation</a:t>
            </a:r>
          </a:p>
          <a:p>
            <a:pPr marL="0" indent="0">
              <a:buNone/>
            </a:pPr>
            <a:r>
              <a:rPr lang="fr-FR" sz="1500" dirty="0"/>
              <a:t>    &gt; reprendre le message de l’interlocuteur</a:t>
            </a:r>
          </a:p>
        </p:txBody>
      </p:sp>
      <p:cxnSp>
        <p:nvCxnSpPr>
          <p:cNvPr id="57"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60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42">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44">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 name="Titre 1">
            <a:extLst>
              <a:ext uri="{FF2B5EF4-FFF2-40B4-BE49-F238E27FC236}">
                <a16:creationId xmlns:a16="http://schemas.microsoft.com/office/drawing/2014/main" id="{8C62CDD3-6A49-47BB-AD4D-FE990E1E6C23}"/>
              </a:ext>
            </a:extLst>
          </p:cNvPr>
          <p:cNvSpPr>
            <a:spLocks noGrp="1"/>
          </p:cNvSpPr>
          <p:nvPr>
            <p:ph type="title"/>
          </p:nvPr>
        </p:nvSpPr>
        <p:spPr>
          <a:xfrm>
            <a:off x="1245072" y="1289765"/>
            <a:ext cx="3651101" cy="4270963"/>
          </a:xfrm>
        </p:spPr>
        <p:txBody>
          <a:bodyPr anchor="ctr">
            <a:normAutofit/>
          </a:bodyPr>
          <a:lstStyle/>
          <a:p>
            <a:pPr algn="ctr"/>
            <a:r>
              <a:rPr lang="fr-FR" sz="7200" dirty="0">
                <a:solidFill>
                  <a:schemeClr val="bg1"/>
                </a:solidFill>
              </a:rPr>
              <a:t>Les 4 erreurs à éviter</a:t>
            </a:r>
          </a:p>
        </p:txBody>
      </p:sp>
      <p:sp>
        <p:nvSpPr>
          <p:cNvPr id="61"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6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Espace réservé du contenu 2">
            <a:extLst>
              <a:ext uri="{FF2B5EF4-FFF2-40B4-BE49-F238E27FC236}">
                <a16:creationId xmlns:a16="http://schemas.microsoft.com/office/drawing/2014/main" id="{F0788CBB-3703-468C-837B-C2CBE47C90BB}"/>
              </a:ext>
            </a:extLst>
          </p:cNvPr>
          <p:cNvSpPr>
            <a:spLocks noGrp="1"/>
          </p:cNvSpPr>
          <p:nvPr>
            <p:ph idx="1"/>
          </p:nvPr>
        </p:nvSpPr>
        <p:spPr>
          <a:xfrm>
            <a:off x="6397039" y="381936"/>
            <a:ext cx="4685916" cy="3437030"/>
          </a:xfrm>
        </p:spPr>
        <p:txBody>
          <a:bodyPr anchor="ctr">
            <a:normAutofit/>
          </a:bodyPr>
          <a:lstStyle/>
          <a:p>
            <a:r>
              <a:rPr lang="fr-FR" sz="1800" dirty="0"/>
              <a:t>Erreurs par excès (exagérer, ajouter)</a:t>
            </a:r>
          </a:p>
          <a:p>
            <a:endParaRPr lang="fr-FR" sz="1800" dirty="0"/>
          </a:p>
          <a:p>
            <a:r>
              <a:rPr lang="fr-FR" sz="1800" dirty="0"/>
              <a:t>Erreurs par défaut (minimiser, omettre)</a:t>
            </a:r>
          </a:p>
          <a:p>
            <a:endParaRPr lang="fr-FR" sz="1800" dirty="0"/>
          </a:p>
          <a:p>
            <a:r>
              <a:rPr lang="fr-FR" sz="1800" dirty="0"/>
              <a:t>Erreurs liées au temps (anticiper)</a:t>
            </a:r>
          </a:p>
          <a:p>
            <a:endParaRPr lang="fr-FR" sz="1800" dirty="0"/>
          </a:p>
          <a:p>
            <a:r>
              <a:rPr lang="fr-FR" sz="1800" dirty="0"/>
              <a:t>Erreurs d’interprétation (juger, répéter)</a:t>
            </a:r>
          </a:p>
        </p:txBody>
      </p:sp>
      <p:sp>
        <p:nvSpPr>
          <p:cNvPr id="63"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64" name="Straight Connector 52">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pic>
        <p:nvPicPr>
          <p:cNvPr id="11" name="Image 10" descr="Une image contenant texte, clipart&#10;&#10;Description générée automatiquement">
            <a:extLst>
              <a:ext uri="{FF2B5EF4-FFF2-40B4-BE49-F238E27FC236}">
                <a16:creationId xmlns:a16="http://schemas.microsoft.com/office/drawing/2014/main" id="{92795833-2353-49D0-8F25-C1433C881AC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129663" y="3818966"/>
            <a:ext cx="2803264" cy="2317365"/>
          </a:xfrm>
          <a:prstGeom prst="rect">
            <a:avLst/>
          </a:prstGeom>
        </p:spPr>
      </p:pic>
    </p:spTree>
    <p:extLst>
      <p:ext uri="{BB962C8B-B14F-4D97-AF65-F5344CB8AC3E}">
        <p14:creationId xmlns:p14="http://schemas.microsoft.com/office/powerpoint/2010/main" val="1762593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mph" presetSubtype="0" fill="remove" grpId="0" nodeType="clickEffect">
                                  <p:stCondLst>
                                    <p:cond delay="0"/>
                                  </p:stCondLst>
                                  <p:childTnLst>
                                    <p:animClr clrSpc="rgb" dir="cw">
                                      <p:cBhvr override="childStyle">
                                        <p:cTn id="13" dur="250" autoRev="1" fill="remove"/>
                                        <p:tgtEl>
                                          <p:spTgt spid="3">
                                            <p:txEl>
                                              <p:pRg st="0" end="0"/>
                                            </p:txEl>
                                          </p:spTgt>
                                        </p:tgtEl>
                                        <p:attrNameLst>
                                          <p:attrName>style.color</p:attrName>
                                        </p:attrNameLst>
                                      </p:cBhvr>
                                      <p:to>
                                        <a:schemeClr val="bg1"/>
                                      </p:to>
                                    </p:animClr>
                                    <p:animClr clrSpc="rgb" dir="cw">
                                      <p:cBhvr>
                                        <p:cTn id="14" dur="250" autoRev="1" fill="remove"/>
                                        <p:tgtEl>
                                          <p:spTgt spid="3">
                                            <p:txEl>
                                              <p:pRg st="0" end="0"/>
                                            </p:txEl>
                                          </p:spTgt>
                                        </p:tgtEl>
                                        <p:attrNameLst>
                                          <p:attrName>fillcolor</p:attrName>
                                        </p:attrNameLst>
                                      </p:cBhvr>
                                      <p:to>
                                        <a:schemeClr val="bg1"/>
                                      </p:to>
                                    </p:animClr>
                                    <p:set>
                                      <p:cBhvr>
                                        <p:cTn id="15" dur="250" autoRev="1" fill="remove"/>
                                        <p:tgtEl>
                                          <p:spTgt spid="3">
                                            <p:txEl>
                                              <p:pRg st="0" end="0"/>
                                            </p:txEl>
                                          </p:spTgt>
                                        </p:tgtEl>
                                        <p:attrNameLst>
                                          <p:attrName>fill.type</p:attrName>
                                        </p:attrNameLst>
                                      </p:cBhvr>
                                      <p:to>
                                        <p:strVal val="solid"/>
                                      </p:to>
                                    </p:set>
                                    <p:set>
                                      <p:cBhvr>
                                        <p:cTn id="16" dur="250" autoRev="1" fill="remove"/>
                                        <p:tgtEl>
                                          <p:spTgt spid="3">
                                            <p:txEl>
                                              <p:pRg st="0" end="0"/>
                                            </p:txEl>
                                          </p:spTgt>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27" presetClass="emph" presetSubtype="0" fill="remove" grpId="0" nodeType="clickEffect">
                                  <p:stCondLst>
                                    <p:cond delay="0"/>
                                  </p:stCondLst>
                                  <p:childTnLst>
                                    <p:animClr clrSpc="rgb" dir="cw">
                                      <p:cBhvr override="childStyle">
                                        <p:cTn id="20" dur="250" autoRev="1" fill="remove"/>
                                        <p:tgtEl>
                                          <p:spTgt spid="3">
                                            <p:txEl>
                                              <p:pRg st="2" end="2"/>
                                            </p:txEl>
                                          </p:spTgt>
                                        </p:tgtEl>
                                        <p:attrNameLst>
                                          <p:attrName>style.color</p:attrName>
                                        </p:attrNameLst>
                                      </p:cBhvr>
                                      <p:to>
                                        <a:schemeClr val="bg1"/>
                                      </p:to>
                                    </p:animClr>
                                    <p:animClr clrSpc="rgb" dir="cw">
                                      <p:cBhvr>
                                        <p:cTn id="21" dur="250" autoRev="1" fill="remove"/>
                                        <p:tgtEl>
                                          <p:spTgt spid="3">
                                            <p:txEl>
                                              <p:pRg st="2" end="2"/>
                                            </p:txEl>
                                          </p:spTgt>
                                        </p:tgtEl>
                                        <p:attrNameLst>
                                          <p:attrName>fillcolor</p:attrName>
                                        </p:attrNameLst>
                                      </p:cBhvr>
                                      <p:to>
                                        <a:schemeClr val="bg1"/>
                                      </p:to>
                                    </p:animClr>
                                    <p:set>
                                      <p:cBhvr>
                                        <p:cTn id="22" dur="250" autoRev="1" fill="remove"/>
                                        <p:tgtEl>
                                          <p:spTgt spid="3">
                                            <p:txEl>
                                              <p:pRg st="2" end="2"/>
                                            </p:txEl>
                                          </p:spTgt>
                                        </p:tgtEl>
                                        <p:attrNameLst>
                                          <p:attrName>fill.type</p:attrName>
                                        </p:attrNameLst>
                                      </p:cBhvr>
                                      <p:to>
                                        <p:strVal val="solid"/>
                                      </p:to>
                                    </p:set>
                                    <p:set>
                                      <p:cBhvr>
                                        <p:cTn id="23" dur="250" autoRev="1" fill="remove"/>
                                        <p:tgtEl>
                                          <p:spTgt spid="3">
                                            <p:txEl>
                                              <p:pRg st="2" end="2"/>
                                            </p:txEl>
                                          </p:spTgt>
                                        </p:tgtEl>
                                        <p:attrNameLst>
                                          <p:attrName>fill.on</p:attrName>
                                        </p:attrNameLst>
                                      </p:cBhvr>
                                      <p:to>
                                        <p:strVal val="true"/>
                                      </p:to>
                                    </p:set>
                                  </p:childTnLst>
                                </p:cTn>
                              </p:par>
                            </p:childTnLst>
                          </p:cTn>
                        </p:par>
                      </p:childTnLst>
                    </p:cTn>
                  </p:par>
                  <p:par>
                    <p:cTn id="24" fill="hold">
                      <p:stCondLst>
                        <p:cond delay="indefinite"/>
                      </p:stCondLst>
                      <p:childTnLst>
                        <p:par>
                          <p:cTn id="25" fill="hold">
                            <p:stCondLst>
                              <p:cond delay="0"/>
                            </p:stCondLst>
                            <p:childTnLst>
                              <p:par>
                                <p:cTn id="26" presetID="27" presetClass="emph" presetSubtype="0" fill="remove" grpId="0" nodeType="clickEffect">
                                  <p:stCondLst>
                                    <p:cond delay="0"/>
                                  </p:stCondLst>
                                  <p:childTnLst>
                                    <p:animClr clrSpc="rgb" dir="cw">
                                      <p:cBhvr override="childStyle">
                                        <p:cTn id="27" dur="250" autoRev="1" fill="remove"/>
                                        <p:tgtEl>
                                          <p:spTgt spid="3">
                                            <p:txEl>
                                              <p:pRg st="4" end="4"/>
                                            </p:txEl>
                                          </p:spTgt>
                                        </p:tgtEl>
                                        <p:attrNameLst>
                                          <p:attrName>style.color</p:attrName>
                                        </p:attrNameLst>
                                      </p:cBhvr>
                                      <p:to>
                                        <a:schemeClr val="bg1"/>
                                      </p:to>
                                    </p:animClr>
                                    <p:animClr clrSpc="rgb" dir="cw">
                                      <p:cBhvr>
                                        <p:cTn id="28" dur="250" autoRev="1" fill="remove"/>
                                        <p:tgtEl>
                                          <p:spTgt spid="3">
                                            <p:txEl>
                                              <p:pRg st="4" end="4"/>
                                            </p:txEl>
                                          </p:spTgt>
                                        </p:tgtEl>
                                        <p:attrNameLst>
                                          <p:attrName>fillcolor</p:attrName>
                                        </p:attrNameLst>
                                      </p:cBhvr>
                                      <p:to>
                                        <a:schemeClr val="bg1"/>
                                      </p:to>
                                    </p:animClr>
                                    <p:set>
                                      <p:cBhvr>
                                        <p:cTn id="29" dur="250" autoRev="1" fill="remove"/>
                                        <p:tgtEl>
                                          <p:spTgt spid="3">
                                            <p:txEl>
                                              <p:pRg st="4" end="4"/>
                                            </p:txEl>
                                          </p:spTgt>
                                        </p:tgtEl>
                                        <p:attrNameLst>
                                          <p:attrName>fill.type</p:attrName>
                                        </p:attrNameLst>
                                      </p:cBhvr>
                                      <p:to>
                                        <p:strVal val="solid"/>
                                      </p:to>
                                    </p:set>
                                    <p:set>
                                      <p:cBhvr>
                                        <p:cTn id="30" dur="250" autoRev="1" fill="remove"/>
                                        <p:tgtEl>
                                          <p:spTgt spid="3">
                                            <p:txEl>
                                              <p:pRg st="4" end="4"/>
                                            </p:txEl>
                                          </p:spTgt>
                                        </p:tgtEl>
                                        <p:attrNameLst>
                                          <p:attrName>fill.on</p:attrName>
                                        </p:attrNameLst>
                                      </p:cBhvr>
                                      <p:to>
                                        <p:strVal val="true"/>
                                      </p:to>
                                    </p:set>
                                  </p:childTnLst>
                                </p:cTn>
                              </p:par>
                            </p:childTnLst>
                          </p:cTn>
                        </p:par>
                      </p:childTnLst>
                    </p:cTn>
                  </p:par>
                  <p:par>
                    <p:cTn id="31" fill="hold">
                      <p:stCondLst>
                        <p:cond delay="indefinite"/>
                      </p:stCondLst>
                      <p:childTnLst>
                        <p:par>
                          <p:cTn id="32" fill="hold">
                            <p:stCondLst>
                              <p:cond delay="0"/>
                            </p:stCondLst>
                            <p:childTnLst>
                              <p:par>
                                <p:cTn id="33" presetID="27" presetClass="emph" presetSubtype="0" fill="remove" grpId="0" nodeType="clickEffect">
                                  <p:stCondLst>
                                    <p:cond delay="0"/>
                                  </p:stCondLst>
                                  <p:childTnLst>
                                    <p:animClr clrSpc="rgb" dir="cw">
                                      <p:cBhvr override="childStyle">
                                        <p:cTn id="34" dur="250" autoRev="1" fill="remove"/>
                                        <p:tgtEl>
                                          <p:spTgt spid="3">
                                            <p:txEl>
                                              <p:pRg st="6" end="6"/>
                                            </p:txEl>
                                          </p:spTgt>
                                        </p:tgtEl>
                                        <p:attrNameLst>
                                          <p:attrName>style.color</p:attrName>
                                        </p:attrNameLst>
                                      </p:cBhvr>
                                      <p:to>
                                        <a:schemeClr val="bg1"/>
                                      </p:to>
                                    </p:animClr>
                                    <p:animClr clrSpc="rgb" dir="cw">
                                      <p:cBhvr>
                                        <p:cTn id="35" dur="250" autoRev="1" fill="remove"/>
                                        <p:tgtEl>
                                          <p:spTgt spid="3">
                                            <p:txEl>
                                              <p:pRg st="6" end="6"/>
                                            </p:txEl>
                                          </p:spTgt>
                                        </p:tgtEl>
                                        <p:attrNameLst>
                                          <p:attrName>fillcolor</p:attrName>
                                        </p:attrNameLst>
                                      </p:cBhvr>
                                      <p:to>
                                        <a:schemeClr val="bg1"/>
                                      </p:to>
                                    </p:animClr>
                                    <p:set>
                                      <p:cBhvr>
                                        <p:cTn id="36" dur="250" autoRev="1" fill="remove"/>
                                        <p:tgtEl>
                                          <p:spTgt spid="3">
                                            <p:txEl>
                                              <p:pRg st="6" end="6"/>
                                            </p:txEl>
                                          </p:spTgt>
                                        </p:tgtEl>
                                        <p:attrNameLst>
                                          <p:attrName>fill.type</p:attrName>
                                        </p:attrNameLst>
                                      </p:cBhvr>
                                      <p:to>
                                        <p:strVal val="solid"/>
                                      </p:to>
                                    </p:set>
                                    <p:set>
                                      <p:cBhvr>
                                        <p:cTn id="37" dur="250" autoRev="1" fill="remove"/>
                                        <p:tgtEl>
                                          <p:spTgt spid="3">
                                            <p:txEl>
                                              <p:pRg st="6" end="6"/>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GradientVTI">
  <a:themeElements>
    <a:clrScheme name="Office">
      <a:dk1>
        <a:srgbClr val="000000"/>
      </a:dk1>
      <a:lt1>
        <a:srgbClr val="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2269</TotalTime>
  <Words>1813</Words>
  <Application>Microsoft Office PowerPoint</Application>
  <PresentationFormat>Grand écran</PresentationFormat>
  <Paragraphs>119</Paragraphs>
  <Slides>3</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Univers</vt:lpstr>
      <vt:lpstr>GradientVTI</vt:lpstr>
      <vt:lpstr>La reformulation</vt:lpstr>
      <vt:lpstr>Les différentes formes de reformulation </vt:lpstr>
      <vt:lpstr>Les 4 erreurs à éviter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reformulation</dc:title>
  <dc:creator>Mélissa</dc:creator>
  <cp:lastModifiedBy>Mélissa</cp:lastModifiedBy>
  <cp:revision>13</cp:revision>
  <dcterms:created xsi:type="dcterms:W3CDTF">2021-02-28T09:02:41Z</dcterms:created>
  <dcterms:modified xsi:type="dcterms:W3CDTF">2021-03-27T11:32:16Z</dcterms:modified>
</cp:coreProperties>
</file>