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media/image1.jpeg" ContentType="image/jpeg"/>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1pPr>
    <a:lvl2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2pPr>
    <a:lvl3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3pPr>
    <a:lvl4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4pPr>
    <a:lvl5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5pPr>
    <a:lvl6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6pPr>
    <a:lvl7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7pPr>
    <a:lvl8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8pPr>
    <a:lvl9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noFill/>
        </a:fill>
      </a:tcStyle>
    </a:wholeTbl>
    <a:band2H>
      <a:tcTxStyle b="def" i="def"/>
      <a:tcStyle>
        <a:tcBdr/>
        <a:fill>
          <a:solidFill>
            <a:srgbClr val="676164">
              <a:alpha val="36000"/>
            </a:srgbClr>
          </a:solidFill>
        </a:fill>
      </a:tcStyle>
    </a:band2H>
    <a:firstCol>
      <a:tcTxStyle b="off" i="off">
        <a:fontRef idx="minor">
          <a:srgbClr val="FFFFFF"/>
        </a:fontRef>
        <a:srgbClr val="FFFFFF"/>
      </a:tcTxStyle>
      <a:tcStyle>
        <a:tcBdr>
          <a:left>
            <a:ln w="12700" cap="flat">
              <a:noFill/>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firstCol>
    <a:lastRow>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12700" cap="flat">
              <a:noFill/>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lastRow>
    <a:firstRow>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12700" cap="flat">
              <a:noFill/>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71EB">
              <a:alpha val="60000"/>
            </a:srgbClr>
          </a:solidFill>
        </a:fill>
      </a:tcStyle>
    </a:firstRow>
  </a:tblStyle>
  <a:tblStyle styleId="{C7B018BB-80A7-4F77-B60F-C8B233D01FF8}" styleName="">
    <a:tblBg/>
    <a:wholeTbl>
      <a:tcTxStyle b="off" i="off">
        <a:fontRef idx="minor">
          <a:srgbClr val="FFFFFF"/>
        </a:fontRef>
        <a:srgbClr val="FFFFFF"/>
      </a:tcTxStyle>
      <a:tcStyle>
        <a:tcBdr>
          <a:left>
            <a:ln w="25400" cap="flat">
              <a:solidFill>
                <a:srgbClr val="000000">
                  <a:alpha val="0"/>
                </a:srgbClr>
              </a:solidFill>
              <a:prstDash val="solid"/>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676163">
              <a:alpha val="36000"/>
            </a:srgbClr>
          </a:solidFill>
        </a:fill>
      </a:tcStyle>
    </a:wholeTbl>
    <a:band2H>
      <a:tcTxStyle b="def" i="def"/>
      <a:tcStyle>
        <a:tcBdr/>
        <a:fill>
          <a:solidFill>
            <a:srgbClr val="676163">
              <a:alpha val="0"/>
            </a:srgbClr>
          </a:solidFill>
        </a:fill>
      </a:tcStyle>
    </a:band2H>
    <a:firstCol>
      <a:tcTxStyle b="off" i="off">
        <a:fontRef idx="minor">
          <a:srgbClr val="FFFFFF"/>
        </a:fontRef>
        <a:srgbClr val="FFFFFF"/>
      </a:tcTxStyle>
      <a:tcStyle>
        <a:tcBdr>
          <a:left>
            <a:ln w="12700" cap="flat">
              <a:noFill/>
              <a:miter lim="400000"/>
            </a:ln>
          </a:left>
          <a:right>
            <a:ln w="25400" cap="flat">
              <a:solidFill>
                <a:srgbClr val="000000">
                  <a:alpha val="0"/>
                </a:srgbClr>
              </a:solidFill>
              <a:prstDash val="solid"/>
              <a:miter lim="400000"/>
            </a:ln>
          </a:right>
          <a:top>
            <a:ln w="25400" cap="flat">
              <a:solidFill>
                <a:srgbClr val="000000">
                  <a:alpha val="0"/>
                </a:srgbClr>
              </a:solidFill>
              <a:prstDash val="solid"/>
              <a:miter lim="400000"/>
            </a:ln>
          </a:top>
          <a:bottom>
            <a:ln w="25400" cap="flat">
              <a:solidFill>
                <a:srgbClr val="000000">
                  <a:alpha val="0"/>
                </a:srgbClr>
              </a:solidFill>
              <a:prstDash val="solid"/>
              <a:miter lim="400000"/>
            </a:ln>
          </a:bottom>
          <a:insideH>
            <a:ln w="25400" cap="flat">
              <a:solidFill>
                <a:srgbClr val="000000">
                  <a:alpha val="0"/>
                </a:srgbClr>
              </a:solidFill>
              <a:prstDash val="solid"/>
              <a:miter lim="400000"/>
            </a:ln>
          </a:insideH>
          <a:insideV>
            <a:ln w="25400" cap="flat">
              <a:solidFill>
                <a:srgbClr val="000000">
                  <a:alpha val="0"/>
                </a:srgbClr>
              </a:solidFill>
              <a:prstDash val="solid"/>
              <a:miter lim="400000"/>
            </a:ln>
          </a:insideV>
        </a:tcBdr>
        <a:fill>
          <a:solidFill>
            <a:srgbClr val="000000">
              <a:alpha val="25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000000">
                  <a:alpha val="0"/>
                </a:srgbClr>
              </a:solidFill>
              <a:prstDash val="solid"/>
              <a:miter lim="400000"/>
            </a:ln>
          </a:insideH>
          <a:insideV>
            <a:ln w="12700" cap="flat">
              <a:noFill/>
              <a:miter lim="400000"/>
            </a:ln>
          </a:insideV>
        </a:tcBdr>
        <a:fill>
          <a:solidFill>
            <a:srgbClr val="0097EB">
              <a:alpha val="75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25400" cap="flat">
              <a:solidFill>
                <a:srgbClr val="000000">
                  <a:alpha val="0"/>
                </a:srgbClr>
              </a:solidFill>
              <a:prstDash val="solid"/>
              <a:miter lim="400000"/>
            </a:ln>
          </a:insideH>
          <a:insideV>
            <a:ln w="12700" cap="flat">
              <a:noFill/>
              <a:miter lim="400000"/>
            </a:ln>
          </a:insideV>
        </a:tcBdr>
        <a:fill>
          <a:solidFill>
            <a:srgbClr val="0097EB">
              <a:alpha val="75000"/>
            </a:srgbClr>
          </a:solidFill>
        </a:fill>
      </a:tcStyle>
    </a:firstRow>
  </a:tblStyle>
  <a:tblStyle styleId="{EEE7283C-3CF3-47DC-8721-378D4A62B228}"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noFill/>
              <a:miter lim="400000"/>
            </a:ln>
          </a:insideV>
        </a:tcBdr>
        <a:fill>
          <a:noFill/>
        </a:fill>
      </a:tcStyle>
    </a:wholeTbl>
    <a:band2H>
      <a:tcTxStyle b="def" i="def"/>
      <a:tcStyle>
        <a:tcBdr/>
        <a:fill>
          <a:solidFill>
            <a:srgbClr val="94908F">
              <a:alpha val="64999"/>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929292">
                  <a:alpha val="50000"/>
                </a:srgbClr>
              </a:solidFill>
              <a:prstDash val="solid"/>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D71E00">
              <a:alpha val="80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solidFill>
                <a:srgbClr val="929292">
                  <a:alpha val="50000"/>
                </a:srgbClr>
              </a:solidFill>
              <a:prstDash val="solid"/>
              <a:miter lim="400000"/>
            </a:ln>
          </a:bottom>
          <a:insideH>
            <a:ln w="12700" cap="flat">
              <a:solidFill>
                <a:srgbClr val="FFFFFF">
                  <a:alpha val="50000"/>
                </a:srgbClr>
              </a:solidFill>
              <a:prstDash val="solid"/>
              <a:miter lim="400000"/>
            </a:ln>
          </a:insideH>
          <a:insideV>
            <a:ln w="12700" cap="flat">
              <a:noFill/>
              <a:miter lim="400000"/>
            </a:ln>
          </a:insideV>
        </a:tcBdr>
        <a:fill>
          <a:solidFill>
            <a:srgbClr val="FF2800">
              <a:alpha val="80000"/>
            </a:srgbClr>
          </a:solidFill>
        </a:fill>
      </a:tcStyle>
    </a:firstRow>
  </a:tblStyle>
  <a:tblStyle styleId="{CF821DB8-F4EB-4A41-A1BA-3FCAFE7338EE}"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wholeTbl>
    <a:band2H>
      <a:tcTxStyle b="def" i="def"/>
      <a:tcStyle>
        <a:tcBdr/>
        <a:fill>
          <a:solidFill>
            <a:srgbClr val="676163">
              <a:alpha val="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FFFFF">
                  <a:alpha val="50000"/>
                </a:srgbClr>
              </a:solidFill>
              <a:prstDash val="solid"/>
              <a:miter lim="400000"/>
            </a:ln>
          </a:insideV>
        </a:tcBdr>
        <a:fill>
          <a:noFill/>
        </a:fill>
      </a:tcStyle>
    </a:firstCol>
    <a:lastRow>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B400">
              <a:alpha val="90000"/>
            </a:srgbClr>
          </a:solidFill>
        </a:fill>
      </a:tcStyle>
    </a:lastRow>
    <a:firstRow>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solidFill>
            <a:srgbClr val="FFB400">
              <a:alpha val="90000"/>
            </a:srgbClr>
          </a:solidFill>
        </a:fill>
      </a:tcStyle>
    </a:firstRow>
  </a:tblStyle>
  <a:tblStyle styleId="{33BA23B1-9221-436E-865A-0063620EA4FD}" styleName="">
    <a:tblBg/>
    <a:wholeTbl>
      <a:tcTxStyle b="off" i="off">
        <a:fontRef idx="minor">
          <a:srgbClr val="FFFFFF"/>
        </a:fontRef>
        <a:srgbClr val="FFFFFF"/>
      </a:tcTxStyle>
      <a:tcStyle>
        <a:tcBdr>
          <a:left>
            <a:ln w="12700" cap="flat">
              <a:solidFill>
                <a:srgbClr val="FFFFFF">
                  <a:alpha val="70000"/>
                </a:srgbClr>
              </a:solidFill>
              <a:prstDash val="solid"/>
              <a:miter lim="400000"/>
            </a:ln>
          </a:left>
          <a:right>
            <a:ln w="12700" cap="flat">
              <a:solidFill>
                <a:srgbClr val="FFFFFF">
                  <a:alpha val="70000"/>
                </a:srgbClr>
              </a:solidFill>
              <a:prstDash val="solid"/>
              <a:miter lim="400000"/>
            </a:ln>
          </a:right>
          <a:top>
            <a:ln w="12700" cap="flat">
              <a:solidFill>
                <a:srgbClr val="FFFFFF">
                  <a:alpha val="70000"/>
                </a:srgbClr>
              </a:solidFill>
              <a:prstDash val="solid"/>
              <a:miter lim="400000"/>
            </a:ln>
          </a:top>
          <a:bottom>
            <a:ln w="12700" cap="flat">
              <a:solidFill>
                <a:srgbClr val="FFFFFF">
                  <a:alpha val="70000"/>
                </a:srgbClr>
              </a:solidFill>
              <a:prstDash val="solid"/>
              <a:miter lim="400000"/>
            </a:ln>
          </a:bottom>
          <a:insideH>
            <a:ln w="12700" cap="flat">
              <a:solidFill>
                <a:srgbClr val="FFFFFF">
                  <a:alpha val="70000"/>
                </a:srgbClr>
              </a:solidFill>
              <a:prstDash val="solid"/>
              <a:miter lim="400000"/>
            </a:ln>
          </a:insideH>
          <a:insideV>
            <a:ln w="12700" cap="flat">
              <a:solidFill>
                <a:srgbClr val="FFFFFF">
                  <a:alpha val="70000"/>
                </a:srgbClr>
              </a:solidFill>
              <a:prstDash val="solid"/>
              <a:miter lim="400000"/>
            </a:ln>
          </a:insideV>
        </a:tcBdr>
        <a:fill>
          <a:noFill/>
        </a:fill>
      </a:tcStyle>
    </a:wholeTbl>
    <a:band2H>
      <a:tcTxStyle b="def" i="def"/>
      <a:tcStyle>
        <a:tcBdr/>
        <a:fill>
          <a:solidFill>
            <a:srgbClr val="676164">
              <a:alpha val="36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76164">
              <a:alpha val="36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27D7D">
              <a:alpha val="64999"/>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27D7D">
              <a:alpha val="64999"/>
            </a:srgbClr>
          </a:solidFill>
        </a:fill>
      </a:tcStyle>
    </a:firstRow>
  </a:tblStyle>
  <a:tblStyle styleId="{2708684C-4D16-4618-839F-0558EEFCDFE6}" styleName="">
    <a:tblBg/>
    <a:wholeTbl>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12700" cap="flat">
              <a:solidFill>
                <a:srgbClr val="FFFFFF">
                  <a:alpha val="50000"/>
                </a:srgbClr>
              </a:solidFill>
              <a:prstDash val="solid"/>
              <a:miter lim="400000"/>
            </a:ln>
          </a:insideV>
        </a:tcBdr>
        <a:fill>
          <a:noFill/>
        </a:fill>
      </a:tcStyle>
    </a:wholeTbl>
    <a:band2H>
      <a:tcTxStyle b="def" i="def"/>
      <a:tcStyle>
        <a:tcBdr/>
        <a:fill>
          <a:solidFill>
            <a:srgbClr val="676164">
              <a:alpha val="36000"/>
            </a:srgbClr>
          </a:solidFill>
        </a:fill>
      </a:tcStyle>
    </a:band2H>
    <a:firstCol>
      <a:tcTxStyle b="off" i="off">
        <a:fontRef idx="minor">
          <a:srgbClr val="FFFFFF"/>
        </a:fontRef>
        <a:srgbClr val="FFFFFF"/>
      </a:tcTxStyle>
      <a:tcStyle>
        <a:tcBdr>
          <a:left>
            <a:ln w="12700" cap="flat">
              <a:noFill/>
              <a:miter lim="400000"/>
            </a:ln>
          </a:left>
          <a:right>
            <a:ln w="25400" cap="flat">
              <a:solidFill>
                <a:srgbClr val="FFFFFF">
                  <a:alpha val="50000"/>
                </a:srgbClr>
              </a:solidFill>
              <a:prstDash val="solid"/>
              <a:miter lim="400000"/>
            </a:ln>
          </a:right>
          <a:top>
            <a:ln w="12700" cap="flat">
              <a:solidFill>
                <a:srgbClr val="FFFFFF">
                  <a:alpha val="50000"/>
                </a:srgbClr>
              </a:solidFill>
              <a:prstDash val="solid"/>
              <a:miter lim="400000"/>
            </a:ln>
          </a:top>
          <a:bottom>
            <a:ln w="12700" cap="flat">
              <a:solidFill>
                <a:srgbClr val="FFFFFF">
                  <a:alpha val="50000"/>
                </a:srgbClr>
              </a:solidFill>
              <a:prstDash val="solid"/>
              <a:miter lim="400000"/>
            </a:ln>
          </a:bottom>
          <a:insideH>
            <a:ln w="12700" cap="flat">
              <a:solidFill>
                <a:srgbClr val="FFFFFF">
                  <a:alpha val="50000"/>
                </a:srgbClr>
              </a:solidFill>
              <a:prstDash val="solid"/>
              <a:miter lim="400000"/>
            </a:ln>
          </a:insideH>
          <a:insideV>
            <a:ln w="25400" cap="flat">
              <a:solidFill>
                <a:srgbClr val="FFFFFF">
                  <a:alpha val="50000"/>
                </a:srgbClr>
              </a:solidFill>
              <a:prstDash val="solid"/>
              <a:miter lim="400000"/>
            </a:ln>
          </a:insideV>
        </a:tcBdr>
        <a:fill>
          <a:noFill/>
        </a:fill>
      </a:tcStyle>
    </a:firstCol>
    <a:lastRow>
      <a:tcTxStyle b="off" i="off">
        <a:fontRef idx="minor">
          <a:srgbClr val="FFFFFF"/>
        </a:fontRef>
        <a:srgbClr val="FFFFFF"/>
      </a:tcTxStyle>
      <a:tcStyle>
        <a:tcBdr>
          <a:left>
            <a:ln w="12700" cap="flat">
              <a:solidFill>
                <a:srgbClr val="FFFFFF">
                  <a:alpha val="50000"/>
                </a:srgbClr>
              </a:solidFill>
              <a:prstDash val="solid"/>
              <a:miter lim="400000"/>
            </a:ln>
          </a:left>
          <a:right>
            <a:ln w="12700" cap="flat">
              <a:solidFill>
                <a:srgbClr val="FFFFFF">
                  <a:alpha val="50000"/>
                </a:srgbClr>
              </a:solidFill>
              <a:prstDash val="solid"/>
              <a:miter lim="400000"/>
            </a:ln>
          </a:right>
          <a:top>
            <a:ln w="25400" cap="flat">
              <a:solidFill>
                <a:srgbClr val="FFFFFF">
                  <a:alpha val="50000"/>
                </a:srgbClr>
              </a:solidFill>
              <a:prstDash val="solid"/>
              <a:miter lim="400000"/>
            </a:ln>
          </a:top>
          <a:bottom>
            <a:ln w="12700" cap="flat">
              <a:noFill/>
              <a:miter lim="400000"/>
            </a:ln>
          </a:bottom>
          <a:insideH>
            <a:ln w="25400" cap="flat">
              <a:solidFill>
                <a:srgbClr val="A0A4A8"/>
              </a:solidFill>
              <a:prstDash val="solid"/>
              <a:miter lim="400000"/>
            </a:ln>
          </a:insideH>
          <a:insideV>
            <a:ln w="12700" cap="flat">
              <a:solidFill>
                <a:srgbClr val="FFFFFF">
                  <a:alpha val="50000"/>
                </a:srgbClr>
              </a:solidFill>
              <a:prstDash val="solid"/>
              <a:miter lim="400000"/>
            </a:ln>
          </a:insideV>
        </a:tcBdr>
        <a:fill>
          <a:solidFill>
            <a:srgbClr val="676164">
              <a:alpha val="36000"/>
            </a:srgbClr>
          </a:solidFill>
        </a:fill>
      </a:tcStyle>
    </a:lastRow>
    <a:firstRow>
      <a:tcTxStyle b="off" i="off">
        <a:fontRef idx="minor">
          <a:srgbClr val="FFFFFF"/>
        </a:fontRef>
        <a:srgbClr val="FFFFFF"/>
      </a:tcTxStyle>
      <a:tcStyle>
        <a:tcBdr>
          <a:left>
            <a:ln w="25400" cap="flat">
              <a:solidFill>
                <a:srgbClr val="FFFFFF">
                  <a:alpha val="50000"/>
                </a:srgbClr>
              </a:solidFill>
              <a:prstDash val="solid"/>
              <a:miter lim="400000"/>
            </a:ln>
          </a:left>
          <a:right>
            <a:ln w="25400" cap="flat">
              <a:solidFill>
                <a:srgbClr val="FFFFFF">
                  <a:alpha val="50000"/>
                </a:srgbClr>
              </a:solidFill>
              <a:prstDash val="solid"/>
              <a:miter lim="400000"/>
            </a:ln>
          </a:right>
          <a:top>
            <a:ln w="12700" cap="flat">
              <a:noFill/>
              <a:miter lim="400000"/>
            </a:ln>
          </a:top>
          <a:bottom>
            <a:ln w="25400" cap="flat">
              <a:solidFill>
                <a:srgbClr val="FFFFFF">
                  <a:alpha val="50000"/>
                </a:srgbClr>
              </a:solidFill>
              <a:prstDash val="solid"/>
              <a:miter lim="400000"/>
            </a:ln>
          </a:bottom>
          <a:insideH>
            <a:ln w="25400" cap="flat">
              <a:solidFill>
                <a:srgbClr val="A0A4A8"/>
              </a:solidFill>
              <a:prstDash val="solid"/>
              <a:miter lim="400000"/>
            </a:ln>
          </a:insideH>
          <a:insideV>
            <a:ln w="25400" cap="flat">
              <a:solidFill>
                <a:srgbClr val="FFFFFF">
                  <a:alpha val="50000"/>
                </a:srgbClr>
              </a:solidFill>
              <a:prstDash val="solid"/>
              <a:miter lim="400000"/>
            </a:ln>
          </a:insideV>
        </a:tcBdr>
        <a:fill>
          <a:solidFill>
            <a:srgbClr val="676164">
              <a:alpha val="36000"/>
            </a:srgb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15" name="Shape 115"/>
          <p:cNvSpPr/>
          <p:nvPr>
            <p:ph type="sldImg"/>
          </p:nvPr>
        </p:nvSpPr>
        <p:spPr>
          <a:xfrm>
            <a:off x="1143000" y="685800"/>
            <a:ext cx="4572000" cy="3429000"/>
          </a:xfrm>
          <a:prstGeom prst="rect">
            <a:avLst/>
          </a:prstGeom>
        </p:spPr>
        <p:txBody>
          <a:bodyPr/>
          <a:lstStyle/>
          <a:p>
            <a:pPr/>
          </a:p>
        </p:txBody>
      </p:sp>
      <p:sp>
        <p:nvSpPr>
          <p:cNvPr id="116" name="Shape 116"/>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28.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9" name="Shape 249"/>
          <p:cNvSpPr/>
          <p:nvPr>
            <p:ph type="sldImg"/>
          </p:nvPr>
        </p:nvSpPr>
        <p:spPr>
          <a:prstGeom prst="rect">
            <a:avLst/>
          </a:prstGeom>
        </p:spPr>
        <p:txBody>
          <a:bodyPr/>
          <a:lstStyle/>
          <a:p>
            <a:pPr/>
          </a:p>
        </p:txBody>
      </p:sp>
      <p:sp>
        <p:nvSpPr>
          <p:cNvPr id="250" name="Shape 250"/>
          <p:cNvSpPr/>
          <p:nvPr>
            <p:ph type="body" sz="quarter" idx="1"/>
          </p:nvPr>
        </p:nvSpPr>
        <p:spPr>
          <a:prstGeom prst="rect">
            <a:avLst/>
          </a:prstGeom>
        </p:spPr>
        <p:txBody>
          <a:bodyPr/>
          <a:lstStyle/>
          <a:p>
            <a:pPr/>
            <a:r>
              <a:t>Dans cet exemple, la part la plus importante du budget de communication sera allouée aux pratiquants intensifs et réguliers de course à pied.</a:t>
            </a:r>
          </a:p>
          <a:p>
            <a:pPr/>
            <a:r>
              <a:t>L’annonceur peut utiliser des moyens spécifiques et réguliers pour toucher chacune de ses cibles :</a:t>
            </a:r>
          </a:p>
          <a:p>
            <a:pPr/>
            <a:r>
              <a:rPr b="1" u="sng"/>
              <a:t>pratiquants intensifs et réguliers</a:t>
            </a:r>
            <a:r>
              <a:t> : publicités presse dans les magazines pour passionnés de course sponsoring de manifestations sportives</a:t>
            </a:r>
          </a:p>
          <a:p>
            <a:pPr>
              <a:defRPr b="1" u="sng"/>
            </a:pPr>
            <a:r>
              <a:t>Pratiquants occasionnels : </a:t>
            </a:r>
            <a:r>
              <a:rPr b="0" u="none"/>
              <a:t>publicités sur lieux de vente (totem, affiches…)</a:t>
            </a:r>
            <a:endParaRPr b="0" u="none"/>
          </a:p>
          <a:p>
            <a:pPr>
              <a:defRPr b="1" u="sng"/>
            </a:pPr>
            <a:r>
              <a:rPr b="0" u="none"/>
              <a:t>Journalistes sportifs : conférence de presse, cadeau d’une paire de chaussures</a:t>
            </a:r>
            <a:endParaRPr b="0" u="none"/>
          </a:p>
          <a:p>
            <a:pPr>
              <a:defRPr b="1" u="sng"/>
            </a:pPr>
            <a:r>
              <a:t>Réseau de distributeurs : </a:t>
            </a:r>
            <a:r>
              <a:rPr b="0" u="none"/>
              <a:t>animations commerciales lors du lancement.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0" name="Shape 280"/>
          <p:cNvSpPr/>
          <p:nvPr>
            <p:ph type="sldImg"/>
          </p:nvPr>
        </p:nvSpPr>
        <p:spPr>
          <a:prstGeom prst="rect">
            <a:avLst/>
          </a:prstGeom>
        </p:spPr>
        <p:txBody>
          <a:bodyPr/>
          <a:lstStyle/>
          <a:p>
            <a:pPr/>
          </a:p>
        </p:txBody>
      </p:sp>
      <p:sp>
        <p:nvSpPr>
          <p:cNvPr id="281" name="Shape 281"/>
          <p:cNvSpPr/>
          <p:nvPr>
            <p:ph type="body" sz="quarter" idx="1"/>
          </p:nvPr>
        </p:nvSpPr>
        <p:spPr>
          <a:prstGeom prst="rect">
            <a:avLst/>
          </a:prstGeom>
        </p:spPr>
        <p:txBody>
          <a:bodyPr/>
          <a:lstStyle/>
          <a:p>
            <a:pPr/>
            <a:r>
              <a:t>Dans cet exemple, la part la plus importante du budget de communication sera allouée aux pratiquants intensifs et réguliers de course à pied.</a:t>
            </a:r>
          </a:p>
          <a:p>
            <a:pPr/>
            <a:r>
              <a:t>L’annonceur peut utiliser des moyens spécifiques et réguliers pour toucher chacune de ses cibles :</a:t>
            </a:r>
          </a:p>
          <a:p>
            <a:pPr/>
            <a:r>
              <a:rPr b="1" u="sng"/>
              <a:t>pratiquants intensifs et réguliers</a:t>
            </a:r>
            <a:r>
              <a:t> : publicités presse dans les magazines pour passionnés de course sponsoring de manifestations sportives</a:t>
            </a:r>
          </a:p>
          <a:p>
            <a:pPr>
              <a:defRPr b="1" u="sng"/>
            </a:pPr>
            <a:r>
              <a:t>Pratiquants occasionnels : </a:t>
            </a:r>
            <a:r>
              <a:rPr b="0" u="none"/>
              <a:t>publicités sur lieux de vente (totem, affiches…)</a:t>
            </a:r>
            <a:endParaRPr b="0" u="none"/>
          </a:p>
          <a:p>
            <a:pPr>
              <a:defRPr b="1" u="sng"/>
            </a:pPr>
            <a:r>
              <a:rPr b="0" u="none"/>
              <a:t>Journalistes sportifs : conférence de presse, cadeau d’une paire de chaussures</a:t>
            </a:r>
            <a:endParaRPr b="0" u="none"/>
          </a:p>
          <a:p>
            <a:pPr>
              <a:defRPr b="1" u="sng"/>
            </a:pPr>
            <a:r>
              <a:t>Réseau de distributeurs : </a:t>
            </a:r>
            <a:r>
              <a:rPr b="0" u="none"/>
              <a:t>animations commerciales lors du lancement.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6" name="Shape 286"/>
          <p:cNvSpPr/>
          <p:nvPr>
            <p:ph type="sldImg"/>
          </p:nvPr>
        </p:nvSpPr>
        <p:spPr>
          <a:prstGeom prst="rect">
            <a:avLst/>
          </a:prstGeom>
        </p:spPr>
        <p:txBody>
          <a:bodyPr/>
          <a:lstStyle/>
          <a:p>
            <a:pPr/>
          </a:p>
        </p:txBody>
      </p:sp>
      <p:sp>
        <p:nvSpPr>
          <p:cNvPr id="287" name="Shape 287"/>
          <p:cNvSpPr/>
          <p:nvPr>
            <p:ph type="body" sz="quarter" idx="1"/>
          </p:nvPr>
        </p:nvSpPr>
        <p:spPr>
          <a:prstGeom prst="rect">
            <a:avLst/>
          </a:prstGeom>
        </p:spPr>
        <p:txBody>
          <a:bodyPr/>
          <a:lstStyle/>
          <a:p>
            <a:pPr/>
            <a:r>
              <a:t>Pour une soirée astronomie (Apéro, repas et explication avec un astrophysicien), la cible pourrait être :</a:t>
            </a:r>
          </a:p>
          <a:p>
            <a:pPr/>
            <a:r>
              <a:t>Pour une sortie en VTT électrique dans le village du Tévelave, en sachant que je n’ai pas de vélo pour les personnes de moins de 1m55, ni de siège enfant. Est-ce-que mon coeur de cible peut être les familles ?</a:t>
            </a:r>
          </a:p>
          <a:p>
            <a:pPr/>
            <a:r>
              <a:t>….</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re et sous-titre">
    <p:spTree>
      <p:nvGrpSpPr>
        <p:cNvPr id="1" name=""/>
        <p:cNvGrpSpPr/>
        <p:nvPr/>
      </p:nvGrpSpPr>
      <p:grpSpPr>
        <a:xfrm>
          <a:off x="0" y="0"/>
          <a:ext cx="0" cy="0"/>
          <a:chOff x="0" y="0"/>
          <a:chExt cx="0" cy="0"/>
        </a:xfrm>
      </p:grpSpPr>
      <p:sp>
        <p:nvSpPr>
          <p:cNvPr id="11" name="Texte du titre"/>
          <p:cNvSpPr txBox="1"/>
          <p:nvPr>
            <p:ph type="title"/>
          </p:nvPr>
        </p:nvSpPr>
        <p:spPr>
          <a:xfrm>
            <a:off x="850900" y="1270000"/>
            <a:ext cx="11303000" cy="3505200"/>
          </a:xfrm>
          <a:prstGeom prst="rect">
            <a:avLst/>
          </a:prstGeom>
        </p:spPr>
        <p:txBody>
          <a:bodyPr anchor="b"/>
          <a:lstStyle/>
          <a:p>
            <a:pPr/>
            <a:r>
              <a:t>Texte du titre</a:t>
            </a:r>
          </a:p>
        </p:txBody>
      </p:sp>
      <p:sp>
        <p:nvSpPr>
          <p:cNvPr id="12" name="Texte niveau 1…"/>
          <p:cNvSpPr txBox="1"/>
          <p:nvPr>
            <p:ph type="body" sz="quarter" idx="1"/>
          </p:nvPr>
        </p:nvSpPr>
        <p:spPr>
          <a:xfrm>
            <a:off x="850900" y="4864100"/>
            <a:ext cx="11303000" cy="1574800"/>
          </a:xfrm>
          <a:prstGeom prst="rect">
            <a:avLst/>
          </a:prstGeom>
        </p:spPr>
        <p:txBody>
          <a:bodyPr anchor="t"/>
          <a:lstStyle>
            <a:lvl1pPr marL="0" indent="0">
              <a:spcBef>
                <a:spcPts val="0"/>
              </a:spcBef>
              <a:buSzTx/>
              <a:buNone/>
              <a:defRPr sz="4200">
                <a:solidFill>
                  <a:srgbClr val="73BFFF"/>
                </a:solidFill>
              </a:defRPr>
            </a:lvl1pPr>
            <a:lvl2pPr marL="0" indent="0">
              <a:spcBef>
                <a:spcPts val="0"/>
              </a:spcBef>
              <a:buSzTx/>
              <a:buNone/>
              <a:defRPr sz="4200">
                <a:solidFill>
                  <a:srgbClr val="73BFFF"/>
                </a:solidFill>
              </a:defRPr>
            </a:lvl2pPr>
            <a:lvl3pPr marL="0" indent="0">
              <a:spcBef>
                <a:spcPts val="0"/>
              </a:spcBef>
              <a:buSzTx/>
              <a:buNone/>
              <a:defRPr sz="4200">
                <a:solidFill>
                  <a:srgbClr val="73BFFF"/>
                </a:solidFill>
              </a:defRPr>
            </a:lvl3pPr>
            <a:lvl4pPr marL="0" indent="0">
              <a:spcBef>
                <a:spcPts val="0"/>
              </a:spcBef>
              <a:buSzTx/>
              <a:buNone/>
              <a:defRPr sz="4200">
                <a:solidFill>
                  <a:srgbClr val="73BFFF"/>
                </a:solidFill>
              </a:defRPr>
            </a:lvl4pPr>
            <a:lvl5pPr marL="0" indent="0">
              <a:spcBef>
                <a:spcPts val="0"/>
              </a:spcBef>
              <a:buSzTx/>
              <a:buNone/>
              <a:defRPr sz="4200">
                <a:solidFill>
                  <a:srgbClr val="73BFFF"/>
                </a:solidFill>
              </a:defRPr>
            </a:lvl5pPr>
          </a:lstStyle>
          <a:p>
            <a:pPr/>
            <a:r>
              <a:t>Texte niveau 1</a:t>
            </a:r>
          </a:p>
          <a:p>
            <a:pPr lvl="1"/>
            <a:r>
              <a:t>Texte niveau 2</a:t>
            </a:r>
          </a:p>
          <a:p>
            <a:pPr lvl="2"/>
            <a:r>
              <a:t>Texte niveau 3</a:t>
            </a:r>
          </a:p>
          <a:p>
            <a:pPr lvl="3"/>
            <a:r>
              <a:t>Texte niveau 4</a:t>
            </a:r>
          </a:p>
          <a:p>
            <a:pPr lvl="4"/>
            <a:r>
              <a:t>Texte niveau 5</a:t>
            </a:r>
          </a:p>
        </p:txBody>
      </p:sp>
      <p:sp>
        <p:nvSpPr>
          <p:cNvPr id="13" name="Numéro de diapositive"/>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Citation">
    <p:spTree>
      <p:nvGrpSpPr>
        <p:cNvPr id="1" name=""/>
        <p:cNvGrpSpPr/>
        <p:nvPr/>
      </p:nvGrpSpPr>
      <p:grpSpPr>
        <a:xfrm>
          <a:off x="0" y="0"/>
          <a:ext cx="0" cy="0"/>
          <a:chOff x="0" y="0"/>
          <a:chExt cx="0" cy="0"/>
        </a:xfrm>
      </p:grpSpPr>
      <p:sp>
        <p:nvSpPr>
          <p:cNvPr id="92" name="-Gilles Allain"/>
          <p:cNvSpPr txBox="1"/>
          <p:nvPr>
            <p:ph type="body" sz="quarter" idx="21"/>
          </p:nvPr>
        </p:nvSpPr>
        <p:spPr>
          <a:xfrm>
            <a:off x="1270000" y="6362700"/>
            <a:ext cx="10464800" cy="461366"/>
          </a:xfrm>
          <a:prstGeom prst="rect">
            <a:avLst/>
          </a:prstGeom>
        </p:spPr>
        <p:txBody>
          <a:bodyPr anchor="t">
            <a:spAutoFit/>
          </a:bodyPr>
          <a:lstStyle>
            <a:lvl1pPr marL="0" indent="0" algn="ctr">
              <a:spcBef>
                <a:spcPts val="0"/>
              </a:spcBef>
              <a:buSzTx/>
              <a:buNone/>
              <a:defRPr i="1" sz="2400">
                <a:solidFill>
                  <a:srgbClr val="73BFFF"/>
                </a:solidFill>
                <a:effectLst>
                  <a:outerShdw sx="100000" sy="100000" kx="0" ky="0" algn="b" rotWithShape="0" blurRad="38100" dist="36285" dir="2700000">
                    <a:srgbClr val="000000">
                      <a:alpha val="48000"/>
                    </a:srgbClr>
                  </a:outerShdw>
                </a:effectLst>
                <a:latin typeface="Helvetica Neue"/>
                <a:ea typeface="Helvetica Neue"/>
                <a:cs typeface="Helvetica Neue"/>
                <a:sym typeface="Helvetica Neue"/>
              </a:defRPr>
            </a:lvl1pPr>
          </a:lstStyle>
          <a:p>
            <a:pPr/>
            <a:r>
              <a:t>-Gilles Allain</a:t>
            </a:r>
          </a:p>
        </p:txBody>
      </p:sp>
      <p:sp>
        <p:nvSpPr>
          <p:cNvPr id="93" name="« Saisissez une citation ici. »"/>
          <p:cNvSpPr txBox="1"/>
          <p:nvPr>
            <p:ph type="body" sz="quarter" idx="22"/>
          </p:nvPr>
        </p:nvSpPr>
        <p:spPr>
          <a:xfrm>
            <a:off x="1270000" y="4267200"/>
            <a:ext cx="10464800" cy="647700"/>
          </a:xfrm>
          <a:prstGeom prst="rect">
            <a:avLst/>
          </a:prstGeom>
        </p:spPr>
        <p:txBody>
          <a:bodyPr>
            <a:spAutoFit/>
          </a:bodyPr>
          <a:lstStyle>
            <a:lvl1pPr marL="0" indent="0" algn="ctr">
              <a:spcBef>
                <a:spcPts val="0"/>
              </a:spcBef>
              <a:buSzTx/>
              <a:buNone/>
              <a:defRPr>
                <a:effectLst>
                  <a:outerShdw sx="100000" sy="100000" kx="0" ky="0" algn="b" rotWithShape="0" blurRad="38100" dist="54428" dir="2700000">
                    <a:srgbClr val="000000">
                      <a:alpha val="48000"/>
                    </a:srgbClr>
                  </a:outerShdw>
                </a:effectLst>
              </a:defRPr>
            </a:lvl1pPr>
          </a:lstStyle>
          <a:p>
            <a:pPr/>
            <a:r>
              <a:t>« Saisissez une citation ici. » </a:t>
            </a:r>
          </a:p>
        </p:txBody>
      </p:sp>
      <p:sp>
        <p:nvSpPr>
          <p:cNvPr id="94" name="Numéro de diapositive"/>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1" name="143070724_2880x2159.jpeg"/>
          <p:cNvSpPr/>
          <p:nvPr>
            <p:ph type="pic" idx="21"/>
          </p:nvPr>
        </p:nvSpPr>
        <p:spPr>
          <a:xfrm>
            <a:off x="0" y="0"/>
            <a:ext cx="13010823" cy="9753601"/>
          </a:xfrm>
          <a:prstGeom prst="rect">
            <a:avLst/>
          </a:prstGeom>
        </p:spPr>
        <p:txBody>
          <a:bodyPr lIns="91439" tIns="45719" rIns="91439" bIns="45719" anchor="t">
            <a:noAutofit/>
          </a:bodyPr>
          <a:lstStyle/>
          <a:p>
            <a:pPr/>
          </a:p>
        </p:txBody>
      </p:sp>
      <p:sp>
        <p:nvSpPr>
          <p:cNvPr id="102" name="Numéro de diapositive"/>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Vierge">
    <p:spTree>
      <p:nvGrpSpPr>
        <p:cNvPr id="1" name=""/>
        <p:cNvGrpSpPr/>
        <p:nvPr/>
      </p:nvGrpSpPr>
      <p:grpSpPr>
        <a:xfrm>
          <a:off x="0" y="0"/>
          <a:ext cx="0" cy="0"/>
          <a:chOff x="0" y="0"/>
          <a:chExt cx="0" cy="0"/>
        </a:xfrm>
      </p:grpSpPr>
      <p:sp>
        <p:nvSpPr>
          <p:cNvPr id="109" name="Numéro de diapositive"/>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e">
    <p:spTree>
      <p:nvGrpSpPr>
        <p:cNvPr id="1" name=""/>
        <p:cNvGrpSpPr/>
        <p:nvPr/>
      </p:nvGrpSpPr>
      <p:grpSpPr>
        <a:xfrm>
          <a:off x="0" y="0"/>
          <a:ext cx="0" cy="0"/>
          <a:chOff x="0" y="0"/>
          <a:chExt cx="0" cy="0"/>
        </a:xfrm>
      </p:grpSpPr>
      <p:sp>
        <p:nvSpPr>
          <p:cNvPr id="20" name="Image"/>
          <p:cNvSpPr/>
          <p:nvPr>
            <p:ph type="pic" idx="21"/>
          </p:nvPr>
        </p:nvSpPr>
        <p:spPr>
          <a:xfrm>
            <a:off x="774700" y="646263"/>
            <a:ext cx="11417300" cy="8559012"/>
          </a:xfrm>
          <a:prstGeom prst="rect">
            <a:avLst/>
          </a:prstGeom>
          <a:ln w="9525">
            <a:round/>
          </a:ln>
        </p:spPr>
        <p:txBody>
          <a:bodyPr lIns="91439" tIns="45719" rIns="91439" bIns="45719" anchor="t">
            <a:noAutofit/>
          </a:bodyPr>
          <a:lstStyle/>
          <a:p>
            <a:pPr/>
          </a:p>
        </p:txBody>
      </p:sp>
      <p:sp>
        <p:nvSpPr>
          <p:cNvPr id="21" name="Texte du titre"/>
          <p:cNvSpPr txBox="1"/>
          <p:nvPr>
            <p:ph type="title"/>
          </p:nvPr>
        </p:nvSpPr>
        <p:spPr>
          <a:xfrm>
            <a:off x="787400" y="6807200"/>
            <a:ext cx="11430000" cy="1219200"/>
          </a:xfrm>
          <a:prstGeom prst="rect">
            <a:avLst/>
          </a:prstGeom>
        </p:spPr>
        <p:txBody>
          <a:bodyPr anchor="b"/>
          <a:lstStyle/>
          <a:p>
            <a:pPr/>
            <a:r>
              <a:t>Texte du titre</a:t>
            </a:r>
          </a:p>
        </p:txBody>
      </p:sp>
      <p:sp>
        <p:nvSpPr>
          <p:cNvPr id="22" name="Numéro de diapositive"/>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 Centré">
    <p:spTree>
      <p:nvGrpSpPr>
        <p:cNvPr id="1" name=""/>
        <p:cNvGrpSpPr/>
        <p:nvPr/>
      </p:nvGrpSpPr>
      <p:grpSpPr>
        <a:xfrm>
          <a:off x="0" y="0"/>
          <a:ext cx="0" cy="0"/>
          <a:chOff x="0" y="0"/>
          <a:chExt cx="0" cy="0"/>
        </a:xfrm>
      </p:grpSpPr>
      <p:sp>
        <p:nvSpPr>
          <p:cNvPr id="29" name="Texte du titre"/>
          <p:cNvSpPr txBox="1"/>
          <p:nvPr>
            <p:ph type="title"/>
          </p:nvPr>
        </p:nvSpPr>
        <p:spPr>
          <a:xfrm>
            <a:off x="787400" y="3657600"/>
            <a:ext cx="11430000" cy="2438400"/>
          </a:xfrm>
          <a:prstGeom prst="rect">
            <a:avLst/>
          </a:prstGeom>
        </p:spPr>
        <p:txBody>
          <a:bodyPr/>
          <a:lstStyle/>
          <a:p>
            <a:pPr/>
            <a:r>
              <a:t>Texte du titre</a:t>
            </a:r>
          </a:p>
        </p:txBody>
      </p:sp>
      <p:sp>
        <p:nvSpPr>
          <p:cNvPr id="30" name="Numéro de diapositive"/>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e">
    <p:spTree>
      <p:nvGrpSpPr>
        <p:cNvPr id="1" name=""/>
        <p:cNvGrpSpPr/>
        <p:nvPr/>
      </p:nvGrpSpPr>
      <p:grpSpPr>
        <a:xfrm>
          <a:off x="0" y="0"/>
          <a:ext cx="0" cy="0"/>
          <a:chOff x="0" y="0"/>
          <a:chExt cx="0" cy="0"/>
        </a:xfrm>
      </p:grpSpPr>
      <p:sp>
        <p:nvSpPr>
          <p:cNvPr id="37" name="143070716_1012x1350.jpeg"/>
          <p:cNvSpPr/>
          <p:nvPr>
            <p:ph type="pic" sz="half" idx="21"/>
          </p:nvPr>
        </p:nvSpPr>
        <p:spPr>
          <a:xfrm>
            <a:off x="7010400" y="1257300"/>
            <a:ext cx="5407529" cy="7213600"/>
          </a:xfrm>
          <a:prstGeom prst="rect">
            <a:avLst/>
          </a:prstGeom>
          <a:ln w="9525">
            <a:round/>
          </a:ln>
        </p:spPr>
        <p:txBody>
          <a:bodyPr lIns="91439" tIns="45719" rIns="91439" bIns="45719" anchor="t">
            <a:noAutofit/>
          </a:bodyPr>
          <a:lstStyle/>
          <a:p>
            <a:pPr/>
          </a:p>
        </p:txBody>
      </p:sp>
      <p:sp>
        <p:nvSpPr>
          <p:cNvPr id="38" name="Texte du titre"/>
          <p:cNvSpPr txBox="1"/>
          <p:nvPr>
            <p:ph type="title"/>
          </p:nvPr>
        </p:nvSpPr>
        <p:spPr>
          <a:xfrm>
            <a:off x="787400" y="1384300"/>
            <a:ext cx="5638800" cy="3505200"/>
          </a:xfrm>
          <a:prstGeom prst="rect">
            <a:avLst/>
          </a:prstGeom>
        </p:spPr>
        <p:txBody>
          <a:bodyPr anchor="b"/>
          <a:lstStyle/>
          <a:p>
            <a:pPr/>
            <a:r>
              <a:t>Texte du titre</a:t>
            </a:r>
          </a:p>
        </p:txBody>
      </p:sp>
      <p:sp>
        <p:nvSpPr>
          <p:cNvPr id="39" name="Texte niveau 1…"/>
          <p:cNvSpPr txBox="1"/>
          <p:nvPr>
            <p:ph type="body" sz="quarter" idx="1"/>
          </p:nvPr>
        </p:nvSpPr>
        <p:spPr>
          <a:xfrm>
            <a:off x="787400" y="4876800"/>
            <a:ext cx="5638800" cy="3759200"/>
          </a:xfrm>
          <a:prstGeom prst="rect">
            <a:avLst/>
          </a:prstGeom>
        </p:spPr>
        <p:txBody>
          <a:bodyPr anchor="t"/>
          <a:lstStyle>
            <a:lvl1pPr marL="0" indent="0">
              <a:spcBef>
                <a:spcPts val="0"/>
              </a:spcBef>
              <a:buSzTx/>
              <a:buNone/>
              <a:defRPr sz="4200">
                <a:solidFill>
                  <a:srgbClr val="73BFFF"/>
                </a:solidFill>
              </a:defRPr>
            </a:lvl1pPr>
            <a:lvl2pPr marL="0" indent="0">
              <a:spcBef>
                <a:spcPts val="0"/>
              </a:spcBef>
              <a:buSzTx/>
              <a:buNone/>
              <a:defRPr sz="4200">
                <a:solidFill>
                  <a:srgbClr val="73BFFF"/>
                </a:solidFill>
              </a:defRPr>
            </a:lvl2pPr>
            <a:lvl3pPr marL="0" indent="0">
              <a:spcBef>
                <a:spcPts val="0"/>
              </a:spcBef>
              <a:buSzTx/>
              <a:buNone/>
              <a:defRPr sz="4200">
                <a:solidFill>
                  <a:srgbClr val="73BFFF"/>
                </a:solidFill>
              </a:defRPr>
            </a:lvl3pPr>
            <a:lvl4pPr marL="0" indent="0">
              <a:spcBef>
                <a:spcPts val="0"/>
              </a:spcBef>
              <a:buSzTx/>
              <a:buNone/>
              <a:defRPr sz="4200">
                <a:solidFill>
                  <a:srgbClr val="73BFFF"/>
                </a:solidFill>
              </a:defRPr>
            </a:lvl4pPr>
            <a:lvl5pPr marL="0" indent="0">
              <a:spcBef>
                <a:spcPts val="0"/>
              </a:spcBef>
              <a:buSzTx/>
              <a:buNone/>
              <a:defRPr sz="4200">
                <a:solidFill>
                  <a:srgbClr val="73BFFF"/>
                </a:solidFill>
              </a:defRPr>
            </a:lvl5pPr>
          </a:lstStyle>
          <a:p>
            <a:pPr/>
            <a:r>
              <a:t>Texte niveau 1</a:t>
            </a:r>
          </a:p>
          <a:p>
            <a:pPr lvl="1"/>
            <a:r>
              <a:t>Texte niveau 2</a:t>
            </a:r>
          </a:p>
          <a:p>
            <a:pPr lvl="2"/>
            <a:r>
              <a:t>Texte niveau 3</a:t>
            </a:r>
          </a:p>
          <a:p>
            <a:pPr lvl="3"/>
            <a:r>
              <a:t>Texte niveau 4</a:t>
            </a:r>
          </a:p>
          <a:p>
            <a:pPr lvl="4"/>
            <a:r>
              <a:t>Texte niveau 5</a:t>
            </a:r>
          </a:p>
        </p:txBody>
      </p:sp>
      <p:sp>
        <p:nvSpPr>
          <p:cNvPr id="40" name="Numéro de diapositive"/>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 Haut">
    <p:spTree>
      <p:nvGrpSpPr>
        <p:cNvPr id="1" name=""/>
        <p:cNvGrpSpPr/>
        <p:nvPr/>
      </p:nvGrpSpPr>
      <p:grpSpPr>
        <a:xfrm>
          <a:off x="0" y="0"/>
          <a:ext cx="0" cy="0"/>
          <a:chOff x="0" y="0"/>
          <a:chExt cx="0" cy="0"/>
        </a:xfrm>
      </p:grpSpPr>
      <p:sp>
        <p:nvSpPr>
          <p:cNvPr id="47" name="Texte du titre"/>
          <p:cNvSpPr txBox="1"/>
          <p:nvPr>
            <p:ph type="title"/>
          </p:nvPr>
        </p:nvSpPr>
        <p:spPr>
          <a:prstGeom prst="rect">
            <a:avLst/>
          </a:prstGeom>
        </p:spPr>
        <p:txBody>
          <a:bodyPr/>
          <a:lstStyle/>
          <a:p>
            <a:pPr/>
            <a:r>
              <a:t>Texte du titre</a:t>
            </a:r>
          </a:p>
        </p:txBody>
      </p:sp>
      <p:sp>
        <p:nvSpPr>
          <p:cNvPr id="48" name="Numéro de diapositive"/>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et puces">
    <p:spTree>
      <p:nvGrpSpPr>
        <p:cNvPr id="1" name=""/>
        <p:cNvGrpSpPr/>
        <p:nvPr/>
      </p:nvGrpSpPr>
      <p:grpSpPr>
        <a:xfrm>
          <a:off x="0" y="0"/>
          <a:ext cx="0" cy="0"/>
          <a:chOff x="0" y="0"/>
          <a:chExt cx="0" cy="0"/>
        </a:xfrm>
      </p:grpSpPr>
      <p:sp>
        <p:nvSpPr>
          <p:cNvPr id="55" name="Texte du titre"/>
          <p:cNvSpPr txBox="1"/>
          <p:nvPr>
            <p:ph type="title"/>
          </p:nvPr>
        </p:nvSpPr>
        <p:spPr>
          <a:prstGeom prst="rect">
            <a:avLst/>
          </a:prstGeom>
        </p:spPr>
        <p:txBody>
          <a:bodyPr/>
          <a:lstStyle/>
          <a:p>
            <a:pPr/>
            <a:r>
              <a:t>Texte du titre</a:t>
            </a:r>
          </a:p>
        </p:txBody>
      </p:sp>
      <p:sp>
        <p:nvSpPr>
          <p:cNvPr id="56" name="Texte niveau 1…"/>
          <p:cNvSpPr txBox="1"/>
          <p:nvPr>
            <p:ph type="body" idx="1"/>
          </p:nvPr>
        </p:nvSpPr>
        <p:spPr>
          <a:xfrm>
            <a:off x="787400" y="2768600"/>
            <a:ext cx="11430000" cy="5715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Texte niveau 1</a:t>
            </a:r>
          </a:p>
          <a:p>
            <a:pPr lvl="1"/>
            <a:r>
              <a:t>Texte niveau 2</a:t>
            </a:r>
          </a:p>
          <a:p>
            <a:pPr lvl="2"/>
            <a:r>
              <a:t>Texte niveau 3</a:t>
            </a:r>
          </a:p>
          <a:p>
            <a:pPr lvl="3"/>
            <a:r>
              <a:t>Texte niveau 4</a:t>
            </a:r>
          </a:p>
          <a:p>
            <a:pPr lvl="4"/>
            <a:r>
              <a:t>Texte niveau 5</a:t>
            </a:r>
          </a:p>
        </p:txBody>
      </p:sp>
      <p:sp>
        <p:nvSpPr>
          <p:cNvPr id="57" name="Numéro de diapositive"/>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re, puces et photo">
    <p:spTree>
      <p:nvGrpSpPr>
        <p:cNvPr id="1" name=""/>
        <p:cNvGrpSpPr/>
        <p:nvPr/>
      </p:nvGrpSpPr>
      <p:grpSpPr>
        <a:xfrm>
          <a:off x="0" y="0"/>
          <a:ext cx="0" cy="0"/>
          <a:chOff x="0" y="0"/>
          <a:chExt cx="0" cy="0"/>
        </a:xfrm>
      </p:grpSpPr>
      <p:sp>
        <p:nvSpPr>
          <p:cNvPr id="64" name="143070716_1012x1350.jpeg"/>
          <p:cNvSpPr/>
          <p:nvPr>
            <p:ph type="pic" sz="half" idx="21"/>
          </p:nvPr>
        </p:nvSpPr>
        <p:spPr>
          <a:xfrm>
            <a:off x="7213600" y="2273300"/>
            <a:ext cx="5016500" cy="6692011"/>
          </a:xfrm>
          <a:prstGeom prst="rect">
            <a:avLst/>
          </a:prstGeom>
          <a:ln w="9525">
            <a:round/>
          </a:ln>
        </p:spPr>
        <p:txBody>
          <a:bodyPr lIns="91439" tIns="45719" rIns="91439" bIns="45719" anchor="t">
            <a:noAutofit/>
          </a:bodyPr>
          <a:lstStyle/>
          <a:p>
            <a:pPr/>
          </a:p>
        </p:txBody>
      </p:sp>
      <p:sp>
        <p:nvSpPr>
          <p:cNvPr id="65" name="Texte du titre"/>
          <p:cNvSpPr txBox="1"/>
          <p:nvPr>
            <p:ph type="title"/>
          </p:nvPr>
        </p:nvSpPr>
        <p:spPr>
          <a:prstGeom prst="rect">
            <a:avLst/>
          </a:prstGeom>
        </p:spPr>
        <p:txBody>
          <a:bodyPr/>
          <a:lstStyle/>
          <a:p>
            <a:pPr/>
            <a:r>
              <a:t>Texte du titre</a:t>
            </a:r>
          </a:p>
        </p:txBody>
      </p:sp>
      <p:sp>
        <p:nvSpPr>
          <p:cNvPr id="66" name="Texte niveau 1…"/>
          <p:cNvSpPr txBox="1"/>
          <p:nvPr>
            <p:ph type="body" sz="half" idx="1"/>
          </p:nvPr>
        </p:nvSpPr>
        <p:spPr>
          <a:xfrm>
            <a:off x="787400" y="2768600"/>
            <a:ext cx="5422900" cy="5715000"/>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Texte niveau 1</a:t>
            </a:r>
          </a:p>
          <a:p>
            <a:pPr lvl="1"/>
            <a:r>
              <a:t>Texte niveau 2</a:t>
            </a:r>
          </a:p>
          <a:p>
            <a:pPr lvl="2"/>
            <a:r>
              <a:t>Texte niveau 3</a:t>
            </a:r>
          </a:p>
          <a:p>
            <a:pPr lvl="3"/>
            <a:r>
              <a:t>Texte niveau 4</a:t>
            </a:r>
          </a:p>
          <a:p>
            <a:pPr lvl="4"/>
            <a:r>
              <a:t>Texte niveau 5</a:t>
            </a:r>
          </a:p>
        </p:txBody>
      </p:sp>
      <p:sp>
        <p:nvSpPr>
          <p:cNvPr id="67" name="Numéro de diapositive"/>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uces">
    <p:spTree>
      <p:nvGrpSpPr>
        <p:cNvPr id="1" name=""/>
        <p:cNvGrpSpPr/>
        <p:nvPr/>
      </p:nvGrpSpPr>
      <p:grpSpPr>
        <a:xfrm>
          <a:off x="0" y="0"/>
          <a:ext cx="0" cy="0"/>
          <a:chOff x="0" y="0"/>
          <a:chExt cx="0" cy="0"/>
        </a:xfrm>
      </p:grpSpPr>
      <p:sp>
        <p:nvSpPr>
          <p:cNvPr id="74" name="Texte niveau 1…"/>
          <p:cNvSpPr txBox="1"/>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pPr/>
            <a:r>
              <a:t>Texte niveau 1</a:t>
            </a:r>
          </a:p>
          <a:p>
            <a:pPr lvl="1"/>
            <a:r>
              <a:t>Texte niveau 2</a:t>
            </a:r>
          </a:p>
          <a:p>
            <a:pPr lvl="2"/>
            <a:r>
              <a:t>Texte niveau 3</a:t>
            </a:r>
          </a:p>
          <a:p>
            <a:pPr lvl="3"/>
            <a:r>
              <a:t>Texte niveau 4</a:t>
            </a:r>
          </a:p>
          <a:p>
            <a:pPr lvl="4"/>
            <a:r>
              <a:t>Texte niveau 5</a:t>
            </a:r>
          </a:p>
        </p:txBody>
      </p:sp>
      <p:sp>
        <p:nvSpPr>
          <p:cNvPr id="75" name="Numéro de diapositive"/>
          <p:cNvSpPr txBox="1"/>
          <p:nvPr>
            <p:ph type="sldNum" sz="quarter" idx="2"/>
          </p:nvPr>
        </p:nvSpPr>
        <p:spPr>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 photos">
    <p:spTree>
      <p:nvGrpSpPr>
        <p:cNvPr id="1" name=""/>
        <p:cNvGrpSpPr/>
        <p:nvPr/>
      </p:nvGrpSpPr>
      <p:grpSpPr>
        <a:xfrm>
          <a:off x="0" y="0"/>
          <a:ext cx="0" cy="0"/>
          <a:chOff x="0" y="0"/>
          <a:chExt cx="0" cy="0"/>
        </a:xfrm>
      </p:grpSpPr>
      <p:sp>
        <p:nvSpPr>
          <p:cNvPr id="82" name="143070718_1000x750.jpeg"/>
          <p:cNvSpPr/>
          <p:nvPr>
            <p:ph type="pic" sz="quarter" idx="21"/>
          </p:nvPr>
        </p:nvSpPr>
        <p:spPr>
          <a:xfrm>
            <a:off x="6808750" y="5099998"/>
            <a:ext cx="5370687" cy="4028015"/>
          </a:xfrm>
          <a:prstGeom prst="rect">
            <a:avLst/>
          </a:prstGeom>
          <a:ln w="9525">
            <a:round/>
          </a:ln>
        </p:spPr>
        <p:txBody>
          <a:bodyPr lIns="91439" tIns="45719" rIns="91439" bIns="45719" anchor="t">
            <a:noAutofit/>
          </a:bodyPr>
          <a:lstStyle/>
          <a:p>
            <a:pPr/>
          </a:p>
        </p:txBody>
      </p:sp>
      <p:sp>
        <p:nvSpPr>
          <p:cNvPr id="83" name="143070724_2880x2159.jpeg"/>
          <p:cNvSpPr/>
          <p:nvPr>
            <p:ph type="pic" sz="quarter" idx="22"/>
          </p:nvPr>
        </p:nvSpPr>
        <p:spPr>
          <a:xfrm>
            <a:off x="6858000" y="965200"/>
            <a:ext cx="5318754" cy="3987219"/>
          </a:xfrm>
          <a:prstGeom prst="rect">
            <a:avLst/>
          </a:prstGeom>
          <a:ln w="9525">
            <a:round/>
          </a:ln>
        </p:spPr>
        <p:txBody>
          <a:bodyPr lIns="91439" tIns="45719" rIns="91439" bIns="45719" anchor="t">
            <a:noAutofit/>
          </a:bodyPr>
          <a:lstStyle/>
          <a:p>
            <a:pPr/>
          </a:p>
        </p:txBody>
      </p:sp>
      <p:sp>
        <p:nvSpPr>
          <p:cNvPr id="84" name="143070716_1012x1350.jpeg"/>
          <p:cNvSpPr/>
          <p:nvPr>
            <p:ph type="pic" sz="half" idx="23"/>
          </p:nvPr>
        </p:nvSpPr>
        <p:spPr>
          <a:xfrm>
            <a:off x="1155700" y="1244600"/>
            <a:ext cx="5407496" cy="7213600"/>
          </a:xfrm>
          <a:prstGeom prst="rect">
            <a:avLst/>
          </a:prstGeom>
          <a:ln w="9525">
            <a:round/>
          </a:ln>
        </p:spPr>
        <p:txBody>
          <a:bodyPr lIns="91439" tIns="45719" rIns="91439" bIns="45719" anchor="t">
            <a:noAutofit/>
          </a:bodyPr>
          <a:lstStyle/>
          <a:p>
            <a:pPr/>
          </a:p>
        </p:txBody>
      </p:sp>
      <p:sp>
        <p:nvSpPr>
          <p:cNvPr id="85" name="Numéro de diapositive"/>
          <p:cNvSpPr txBox="1"/>
          <p:nvPr>
            <p:ph type="sldNum" sz="quarter" idx="2"/>
          </p:nvPr>
        </p:nvSpPr>
        <p:spPr>
          <a:xfrm>
            <a:off x="12534899" y="9311678"/>
            <a:ext cx="312015" cy="312344"/>
          </a:xfrm>
          <a:prstGeom prst="rect">
            <a:avLst/>
          </a:prstGeom>
        </p:spPr>
        <p:txBody>
          <a:bodyPr/>
          <a:lstStyle/>
          <a:p>
            <a:pPr>
              <a:defRPr>
                <a:effectLst/>
              </a:defRPr>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image" Target="../media/image1.jpeg"/><Relationship Id="rId3" Type="http://schemas.openxmlformats.org/officeDocument/2006/relationships/image" Target="../media/image1.png"/><Relationship Id="rId4" Type="http://schemas.openxmlformats.org/officeDocument/2006/relationships/slideLayout" Target="../slideLayouts/slideLayout1.xml"/><Relationship Id="rId5" Type="http://schemas.openxmlformats.org/officeDocument/2006/relationships/slideLayout" Target="../slideLayouts/slideLayout2.xml"/><Relationship Id="rId6" Type="http://schemas.openxmlformats.org/officeDocument/2006/relationships/slideLayout" Target="../slideLayouts/slideLayout3.xml"/><Relationship Id="rId7" Type="http://schemas.openxmlformats.org/officeDocument/2006/relationships/slideLayout" Target="../slideLayouts/slideLayout4.xml"/><Relationship Id="rId8" Type="http://schemas.openxmlformats.org/officeDocument/2006/relationships/slideLayout" Target="../slideLayouts/slideLayout5.xml"/><Relationship Id="rId9" Type="http://schemas.openxmlformats.org/officeDocument/2006/relationships/slideLayout" Target="../slideLayouts/slideLayout6.xml"/><Relationship Id="rId10" Type="http://schemas.openxmlformats.org/officeDocument/2006/relationships/slideLayout" Target="../slideLayouts/slideLayout7.xml"/><Relationship Id="rId11" Type="http://schemas.openxmlformats.org/officeDocument/2006/relationships/slideLayout" Target="../slideLayouts/slideLayout8.xml"/><Relationship Id="rId12" Type="http://schemas.openxmlformats.org/officeDocument/2006/relationships/slideLayout" Target="../slideLayouts/slideLayout9.xml"/><Relationship Id="rId13" Type="http://schemas.openxmlformats.org/officeDocument/2006/relationships/slideLayout" Target="../slideLayouts/slideLayout10.xml"/><Relationship Id="rId14" Type="http://schemas.openxmlformats.org/officeDocument/2006/relationships/slideLayout" Target="../slideLayouts/slideLayout11.xml"/><Relationship Id="rId15"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 name="Texte niveau 1…"/>
          <p:cNvSpPr txBox="1"/>
          <p:nvPr>
            <p:ph type="body" idx="1"/>
          </p:nvPr>
        </p:nvSpPr>
        <p:spPr>
          <a:xfrm>
            <a:off x="787400" y="1371600"/>
            <a:ext cx="11430000" cy="7010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lvl1pPr>
              <a:buBlip>
                <a:blip r:embed="rId3"/>
              </a:buBlip>
            </a:lvl1pPr>
            <a:lvl2pPr>
              <a:buBlip>
                <a:blip r:embed="rId3"/>
              </a:buBlip>
            </a:lvl2pPr>
            <a:lvl3pPr>
              <a:buBlip>
                <a:blip r:embed="rId3"/>
              </a:buBlip>
            </a:lvl3pPr>
            <a:lvl4pPr>
              <a:buBlip>
                <a:blip r:embed="rId3"/>
              </a:buBlip>
            </a:lvl4pPr>
            <a:lvl5pPr>
              <a:buBlip>
                <a:blip r:embed="rId3"/>
              </a:buBlip>
            </a:lvl5pPr>
          </a:lstStyle>
          <a:p>
            <a:pPr/>
            <a:r>
              <a:t>Texte niveau 1</a:t>
            </a:r>
          </a:p>
          <a:p>
            <a:pPr lvl="1"/>
            <a:r>
              <a:t>Texte niveau 2</a:t>
            </a:r>
          </a:p>
          <a:p>
            <a:pPr lvl="2"/>
            <a:r>
              <a:t>Texte niveau 3</a:t>
            </a:r>
          </a:p>
          <a:p>
            <a:pPr lvl="3"/>
            <a:r>
              <a:t>Texte niveau 4</a:t>
            </a:r>
          </a:p>
          <a:p>
            <a:pPr lvl="4"/>
            <a:r>
              <a:t>Texte niveau 5</a:t>
            </a:r>
          </a:p>
        </p:txBody>
      </p:sp>
      <p:sp>
        <p:nvSpPr>
          <p:cNvPr id="3" name="Texte du titre"/>
          <p:cNvSpPr txBox="1"/>
          <p:nvPr>
            <p:ph type="title"/>
          </p:nvPr>
        </p:nvSpPr>
        <p:spPr>
          <a:xfrm>
            <a:off x="787400" y="254000"/>
            <a:ext cx="11430000" cy="24384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Texte du titre</a:t>
            </a:r>
          </a:p>
        </p:txBody>
      </p:sp>
      <p:sp>
        <p:nvSpPr>
          <p:cNvPr id="4" name="Numéro de diapositive"/>
          <p:cNvSpPr txBox="1"/>
          <p:nvPr>
            <p:ph type="sldNum" sz="quarter" idx="2"/>
          </p:nvPr>
        </p:nvSpPr>
        <p:spPr>
          <a:xfrm>
            <a:off x="12536220" y="9311678"/>
            <a:ext cx="312015" cy="312344"/>
          </a:xfrm>
          <a:prstGeom prst="rect">
            <a:avLst/>
          </a:prstGeom>
          <a:ln w="12700">
            <a:miter lim="400000"/>
          </a:ln>
        </p:spPr>
        <p:txBody>
          <a:bodyPr wrap="none" lIns="50800" tIns="50800" rIns="50800" bIns="50800" anchor="ctr">
            <a:spAutoFit/>
          </a:bodyPr>
          <a:lstStyle>
            <a:lvl1pPr algn="r">
              <a:defRPr b="1" sz="1400">
                <a:solidFill>
                  <a:srgbClr val="FFFFFF">
                    <a:alpha val="70000"/>
                  </a:srgbClr>
                </a:solidFill>
                <a:latin typeface="Helvetica Neue"/>
                <a:ea typeface="Helvetica Neue"/>
                <a:cs typeface="Helvetica Neue"/>
                <a:sym typeface="Helvetica Neue"/>
              </a:defRPr>
            </a:lvl1pPr>
          </a:lstStyle>
          <a:p>
            <a:pPr>
              <a:defRPr>
                <a:effectLst/>
              </a:defRPr>
            </a:pPr>
            <a:fld id="{86CB4B4D-7CA3-9044-876B-883B54F8677D}" type="slidenum"/>
          </a:p>
        </p:txBody>
      </p:sp>
    </p:spTree>
  </p:cSld>
  <p:clrMap bg1="dk1" tx1="lt1" bg2="dk2" tx2="lt2" accent1="accent1" accent2="accent2" accent3="accent3" accent4="accent4" accent5="accent5" accent6="accent6" hlink="hlink" folHlink="folHlink"/>
  <p:sldLayoutIdLst>
    <p:sldLayoutId id="2147483649" r:id="rId4"/>
    <p:sldLayoutId id="214748365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 id="2147483660" r:id="rId15"/>
  </p:sldLayoutIdLst>
  <p:transition xmlns:p14="http://schemas.microsoft.com/office/powerpoint/2010/main" spd="med" advClick="1"/>
  <p:txStyles>
    <p:titleStyle>
      <a:lvl1pPr marL="0" marR="0" indent="0" algn="l" defTabSz="584200" rtl="0" latinLnBrk="0">
        <a:lnSpc>
          <a:spcPct val="100000"/>
        </a:lnSpc>
        <a:spcBef>
          <a:spcPts val="0"/>
        </a:spcBef>
        <a:spcAft>
          <a:spcPts val="0"/>
        </a:spcAft>
        <a:buClrTx/>
        <a:buSzTx/>
        <a:buFontTx/>
        <a:buNone/>
        <a:tabLst/>
        <a:defRPr b="0" baseline="0" cap="none" i="0" spc="0" strike="noStrike" sz="72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1pPr>
      <a:lvl2pPr marL="0" marR="0" indent="0" algn="l" defTabSz="584200" rtl="0" latinLnBrk="0">
        <a:lnSpc>
          <a:spcPct val="100000"/>
        </a:lnSpc>
        <a:spcBef>
          <a:spcPts val="0"/>
        </a:spcBef>
        <a:spcAft>
          <a:spcPts val="0"/>
        </a:spcAft>
        <a:buClrTx/>
        <a:buSzTx/>
        <a:buFontTx/>
        <a:buNone/>
        <a:tabLst/>
        <a:defRPr b="0" baseline="0" cap="none" i="0" spc="0" strike="noStrike" sz="72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2pPr>
      <a:lvl3pPr marL="0" marR="0" indent="0" algn="l" defTabSz="584200" rtl="0" latinLnBrk="0">
        <a:lnSpc>
          <a:spcPct val="100000"/>
        </a:lnSpc>
        <a:spcBef>
          <a:spcPts val="0"/>
        </a:spcBef>
        <a:spcAft>
          <a:spcPts val="0"/>
        </a:spcAft>
        <a:buClrTx/>
        <a:buSzTx/>
        <a:buFontTx/>
        <a:buNone/>
        <a:tabLst/>
        <a:defRPr b="0" baseline="0" cap="none" i="0" spc="0" strike="noStrike" sz="72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3pPr>
      <a:lvl4pPr marL="0" marR="0" indent="0" algn="l" defTabSz="584200" rtl="0" latinLnBrk="0">
        <a:lnSpc>
          <a:spcPct val="100000"/>
        </a:lnSpc>
        <a:spcBef>
          <a:spcPts val="0"/>
        </a:spcBef>
        <a:spcAft>
          <a:spcPts val="0"/>
        </a:spcAft>
        <a:buClrTx/>
        <a:buSzTx/>
        <a:buFontTx/>
        <a:buNone/>
        <a:tabLst/>
        <a:defRPr b="0" baseline="0" cap="none" i="0" spc="0" strike="noStrike" sz="72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4pPr>
      <a:lvl5pPr marL="0" marR="0" indent="0" algn="l" defTabSz="584200" rtl="0" latinLnBrk="0">
        <a:lnSpc>
          <a:spcPct val="100000"/>
        </a:lnSpc>
        <a:spcBef>
          <a:spcPts val="0"/>
        </a:spcBef>
        <a:spcAft>
          <a:spcPts val="0"/>
        </a:spcAft>
        <a:buClrTx/>
        <a:buSzTx/>
        <a:buFontTx/>
        <a:buNone/>
        <a:tabLst/>
        <a:defRPr b="0" baseline="0" cap="none" i="0" spc="0" strike="noStrike" sz="72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5pPr>
      <a:lvl6pPr marL="0" marR="0" indent="0" algn="l" defTabSz="584200" rtl="0" latinLnBrk="0">
        <a:lnSpc>
          <a:spcPct val="100000"/>
        </a:lnSpc>
        <a:spcBef>
          <a:spcPts val="0"/>
        </a:spcBef>
        <a:spcAft>
          <a:spcPts val="0"/>
        </a:spcAft>
        <a:buClrTx/>
        <a:buSzTx/>
        <a:buFontTx/>
        <a:buNone/>
        <a:tabLst/>
        <a:defRPr b="0" baseline="0" cap="none" i="0" spc="0" strike="noStrike" sz="72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6pPr>
      <a:lvl7pPr marL="0" marR="0" indent="0" algn="l" defTabSz="584200" rtl="0" latinLnBrk="0">
        <a:lnSpc>
          <a:spcPct val="100000"/>
        </a:lnSpc>
        <a:spcBef>
          <a:spcPts val="0"/>
        </a:spcBef>
        <a:spcAft>
          <a:spcPts val="0"/>
        </a:spcAft>
        <a:buClrTx/>
        <a:buSzTx/>
        <a:buFontTx/>
        <a:buNone/>
        <a:tabLst/>
        <a:defRPr b="0" baseline="0" cap="none" i="0" spc="0" strike="noStrike" sz="72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7pPr>
      <a:lvl8pPr marL="0" marR="0" indent="0" algn="l" defTabSz="584200" rtl="0" latinLnBrk="0">
        <a:lnSpc>
          <a:spcPct val="100000"/>
        </a:lnSpc>
        <a:spcBef>
          <a:spcPts val="0"/>
        </a:spcBef>
        <a:spcAft>
          <a:spcPts val="0"/>
        </a:spcAft>
        <a:buClrTx/>
        <a:buSzTx/>
        <a:buFontTx/>
        <a:buNone/>
        <a:tabLst/>
        <a:defRPr b="0" baseline="0" cap="none" i="0" spc="0" strike="noStrike" sz="72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8pPr>
      <a:lvl9pPr marL="0" marR="0" indent="0" algn="l" defTabSz="584200" rtl="0" latinLnBrk="0">
        <a:lnSpc>
          <a:spcPct val="100000"/>
        </a:lnSpc>
        <a:spcBef>
          <a:spcPts val="0"/>
        </a:spcBef>
        <a:spcAft>
          <a:spcPts val="0"/>
        </a:spcAft>
        <a:buClrTx/>
        <a:buSzTx/>
        <a:buFontTx/>
        <a:buNone/>
        <a:tabLst/>
        <a:defRPr b="0" baseline="0" cap="none" i="0" spc="0" strike="noStrike" sz="72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9pPr>
    </p:titleStyle>
    <p:bodyStyle>
      <a:lvl1pPr marL="444500" marR="0" indent="-444500" algn="l" defTabSz="584200" rtl="0" latinLnBrk="0">
        <a:lnSpc>
          <a:spcPct val="100000"/>
        </a:lnSpc>
        <a:spcBef>
          <a:spcPts val="3600"/>
        </a:spcBef>
        <a:spcAft>
          <a:spcPts val="0"/>
        </a:spcAft>
        <a:buClrTx/>
        <a:buSzPct val="30000"/>
        <a:buFontTx/>
        <a:buBlip>
          <a:blip r:embed="rId3"/>
        </a:buBlip>
        <a:tabLst/>
        <a:defRPr b="0" baseline="0" cap="none" i="0" spc="0" strike="noStrike" sz="36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1pPr>
      <a:lvl2pPr marL="889000" marR="0" indent="-444500" algn="l" defTabSz="584200" rtl="0" latinLnBrk="0">
        <a:lnSpc>
          <a:spcPct val="100000"/>
        </a:lnSpc>
        <a:spcBef>
          <a:spcPts val="3600"/>
        </a:spcBef>
        <a:spcAft>
          <a:spcPts val="0"/>
        </a:spcAft>
        <a:buClrTx/>
        <a:buSzPct val="30000"/>
        <a:buFontTx/>
        <a:buBlip>
          <a:blip r:embed="rId3"/>
        </a:buBlip>
        <a:tabLst/>
        <a:defRPr b="0" baseline="0" cap="none" i="0" spc="0" strike="noStrike" sz="36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2pPr>
      <a:lvl3pPr marL="1333500" marR="0" indent="-444500" algn="l" defTabSz="584200" rtl="0" latinLnBrk="0">
        <a:lnSpc>
          <a:spcPct val="100000"/>
        </a:lnSpc>
        <a:spcBef>
          <a:spcPts val="3600"/>
        </a:spcBef>
        <a:spcAft>
          <a:spcPts val="0"/>
        </a:spcAft>
        <a:buClrTx/>
        <a:buSzPct val="30000"/>
        <a:buFontTx/>
        <a:buBlip>
          <a:blip r:embed="rId3"/>
        </a:buBlip>
        <a:tabLst/>
        <a:defRPr b="0" baseline="0" cap="none" i="0" spc="0" strike="noStrike" sz="36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3pPr>
      <a:lvl4pPr marL="1778000" marR="0" indent="-444500" algn="l" defTabSz="584200" rtl="0" latinLnBrk="0">
        <a:lnSpc>
          <a:spcPct val="100000"/>
        </a:lnSpc>
        <a:spcBef>
          <a:spcPts val="3600"/>
        </a:spcBef>
        <a:spcAft>
          <a:spcPts val="0"/>
        </a:spcAft>
        <a:buClrTx/>
        <a:buSzPct val="30000"/>
        <a:buFontTx/>
        <a:buBlip>
          <a:blip r:embed="rId3"/>
        </a:buBlip>
        <a:tabLst/>
        <a:defRPr b="0" baseline="0" cap="none" i="0" spc="0" strike="noStrike" sz="36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4pPr>
      <a:lvl5pPr marL="2222500" marR="0" indent="-444500" algn="l" defTabSz="584200" rtl="0" latinLnBrk="0">
        <a:lnSpc>
          <a:spcPct val="100000"/>
        </a:lnSpc>
        <a:spcBef>
          <a:spcPts val="3600"/>
        </a:spcBef>
        <a:spcAft>
          <a:spcPts val="0"/>
        </a:spcAft>
        <a:buClrTx/>
        <a:buSzPct val="30000"/>
        <a:buFontTx/>
        <a:buBlip>
          <a:blip r:embed="rId3"/>
        </a:buBlip>
        <a:tabLst/>
        <a:defRPr b="0" baseline="0" cap="none" i="0" spc="0" strike="noStrike" sz="36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5pPr>
      <a:lvl6pPr marL="2667000" marR="0" indent="-444500" algn="l" defTabSz="584200" rtl="0" latinLnBrk="0">
        <a:lnSpc>
          <a:spcPct val="100000"/>
        </a:lnSpc>
        <a:spcBef>
          <a:spcPts val="3600"/>
        </a:spcBef>
        <a:spcAft>
          <a:spcPts val="0"/>
        </a:spcAft>
        <a:buClrTx/>
        <a:buSzPct val="30000"/>
        <a:buFontTx/>
        <a:buBlip>
          <a:blip r:embed="rId3"/>
        </a:buBlip>
        <a:tabLst/>
        <a:defRPr b="0" baseline="0" cap="none" i="0" spc="0" strike="noStrike" sz="36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6pPr>
      <a:lvl7pPr marL="3111500" marR="0" indent="-444500" algn="l" defTabSz="584200" rtl="0" latinLnBrk="0">
        <a:lnSpc>
          <a:spcPct val="100000"/>
        </a:lnSpc>
        <a:spcBef>
          <a:spcPts val="3600"/>
        </a:spcBef>
        <a:spcAft>
          <a:spcPts val="0"/>
        </a:spcAft>
        <a:buClrTx/>
        <a:buSzPct val="30000"/>
        <a:buFontTx/>
        <a:buBlip>
          <a:blip r:embed="rId3"/>
        </a:buBlip>
        <a:tabLst/>
        <a:defRPr b="0" baseline="0" cap="none" i="0" spc="0" strike="noStrike" sz="36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7pPr>
      <a:lvl8pPr marL="3556000" marR="0" indent="-444500" algn="l" defTabSz="584200" rtl="0" latinLnBrk="0">
        <a:lnSpc>
          <a:spcPct val="100000"/>
        </a:lnSpc>
        <a:spcBef>
          <a:spcPts val="3600"/>
        </a:spcBef>
        <a:spcAft>
          <a:spcPts val="0"/>
        </a:spcAft>
        <a:buClrTx/>
        <a:buSzPct val="30000"/>
        <a:buFontTx/>
        <a:buBlip>
          <a:blip r:embed="rId3"/>
        </a:buBlip>
        <a:tabLst/>
        <a:defRPr b="0" baseline="0" cap="none" i="0" spc="0" strike="noStrike" sz="36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8pPr>
      <a:lvl9pPr marL="4000500" marR="0" indent="-444500" algn="l" defTabSz="584200" rtl="0" latinLnBrk="0">
        <a:lnSpc>
          <a:spcPct val="100000"/>
        </a:lnSpc>
        <a:spcBef>
          <a:spcPts val="3600"/>
        </a:spcBef>
        <a:spcAft>
          <a:spcPts val="0"/>
        </a:spcAft>
        <a:buClrTx/>
        <a:buSzPct val="30000"/>
        <a:buFontTx/>
        <a:buBlip>
          <a:blip r:embed="rId3"/>
        </a:buBlip>
        <a:tabLst/>
        <a:defRPr b="0" baseline="0" cap="none" i="0" spc="0" strike="noStrike" sz="3600" u="none">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lvl9pPr>
    </p:bodyStyle>
    <p:otherStyle>
      <a:lvl1pPr marL="0" marR="0" indent="0" algn="r" defTabSz="584200" latinLnBrk="0">
        <a:lnSpc>
          <a:spcPct val="100000"/>
        </a:lnSpc>
        <a:spcBef>
          <a:spcPts val="0"/>
        </a:spcBef>
        <a:spcAft>
          <a:spcPts val="0"/>
        </a:spcAft>
        <a:buClrTx/>
        <a:buSzTx/>
        <a:buFontTx/>
        <a:buNone/>
        <a:tabLst/>
        <a:defRPr b="1" baseline="0" cap="none" i="0" spc="0" strike="noStrike" sz="1400" u="none">
          <a:solidFill>
            <a:schemeClr val="tx1"/>
          </a:solidFill>
          <a:uFillTx/>
          <a:latin typeface="+mn-lt"/>
          <a:ea typeface="+mn-ea"/>
          <a:cs typeface="+mn-cs"/>
          <a:sym typeface="Helvetica Neue"/>
        </a:defRPr>
      </a:lvl1pPr>
      <a:lvl2pPr marL="0" marR="0" indent="228600" algn="r" defTabSz="584200" latinLnBrk="0">
        <a:lnSpc>
          <a:spcPct val="100000"/>
        </a:lnSpc>
        <a:spcBef>
          <a:spcPts val="0"/>
        </a:spcBef>
        <a:spcAft>
          <a:spcPts val="0"/>
        </a:spcAft>
        <a:buClrTx/>
        <a:buSzTx/>
        <a:buFontTx/>
        <a:buNone/>
        <a:tabLst/>
        <a:defRPr b="1" baseline="0" cap="none" i="0" spc="0" strike="noStrike" sz="1400" u="none">
          <a:solidFill>
            <a:schemeClr val="tx1"/>
          </a:solidFill>
          <a:uFillTx/>
          <a:latin typeface="+mn-lt"/>
          <a:ea typeface="+mn-ea"/>
          <a:cs typeface="+mn-cs"/>
          <a:sym typeface="Helvetica Neue"/>
        </a:defRPr>
      </a:lvl2pPr>
      <a:lvl3pPr marL="0" marR="0" indent="457200" algn="r" defTabSz="584200" latinLnBrk="0">
        <a:lnSpc>
          <a:spcPct val="100000"/>
        </a:lnSpc>
        <a:spcBef>
          <a:spcPts val="0"/>
        </a:spcBef>
        <a:spcAft>
          <a:spcPts val="0"/>
        </a:spcAft>
        <a:buClrTx/>
        <a:buSzTx/>
        <a:buFontTx/>
        <a:buNone/>
        <a:tabLst/>
        <a:defRPr b="1" baseline="0" cap="none" i="0" spc="0" strike="noStrike" sz="1400" u="none">
          <a:solidFill>
            <a:schemeClr val="tx1"/>
          </a:solidFill>
          <a:uFillTx/>
          <a:latin typeface="+mn-lt"/>
          <a:ea typeface="+mn-ea"/>
          <a:cs typeface="+mn-cs"/>
          <a:sym typeface="Helvetica Neue"/>
        </a:defRPr>
      </a:lvl3pPr>
      <a:lvl4pPr marL="0" marR="0" indent="685800" algn="r" defTabSz="584200" latinLnBrk="0">
        <a:lnSpc>
          <a:spcPct val="100000"/>
        </a:lnSpc>
        <a:spcBef>
          <a:spcPts val="0"/>
        </a:spcBef>
        <a:spcAft>
          <a:spcPts val="0"/>
        </a:spcAft>
        <a:buClrTx/>
        <a:buSzTx/>
        <a:buFontTx/>
        <a:buNone/>
        <a:tabLst/>
        <a:defRPr b="1" baseline="0" cap="none" i="0" spc="0" strike="noStrike" sz="1400" u="none">
          <a:solidFill>
            <a:schemeClr val="tx1"/>
          </a:solidFill>
          <a:uFillTx/>
          <a:latin typeface="+mn-lt"/>
          <a:ea typeface="+mn-ea"/>
          <a:cs typeface="+mn-cs"/>
          <a:sym typeface="Helvetica Neue"/>
        </a:defRPr>
      </a:lvl4pPr>
      <a:lvl5pPr marL="0" marR="0" indent="914400" algn="r" defTabSz="584200" latinLnBrk="0">
        <a:lnSpc>
          <a:spcPct val="100000"/>
        </a:lnSpc>
        <a:spcBef>
          <a:spcPts val="0"/>
        </a:spcBef>
        <a:spcAft>
          <a:spcPts val="0"/>
        </a:spcAft>
        <a:buClrTx/>
        <a:buSzTx/>
        <a:buFontTx/>
        <a:buNone/>
        <a:tabLst/>
        <a:defRPr b="1" baseline="0" cap="none" i="0" spc="0" strike="noStrike" sz="1400" u="none">
          <a:solidFill>
            <a:schemeClr val="tx1"/>
          </a:solidFill>
          <a:uFillTx/>
          <a:latin typeface="+mn-lt"/>
          <a:ea typeface="+mn-ea"/>
          <a:cs typeface="+mn-cs"/>
          <a:sym typeface="Helvetica Neue"/>
        </a:defRPr>
      </a:lvl5pPr>
      <a:lvl6pPr marL="0" marR="0" indent="1143000" algn="r" defTabSz="584200" latinLnBrk="0">
        <a:lnSpc>
          <a:spcPct val="100000"/>
        </a:lnSpc>
        <a:spcBef>
          <a:spcPts val="0"/>
        </a:spcBef>
        <a:spcAft>
          <a:spcPts val="0"/>
        </a:spcAft>
        <a:buClrTx/>
        <a:buSzTx/>
        <a:buFontTx/>
        <a:buNone/>
        <a:tabLst/>
        <a:defRPr b="1" baseline="0" cap="none" i="0" spc="0" strike="noStrike" sz="1400" u="none">
          <a:solidFill>
            <a:schemeClr val="tx1"/>
          </a:solidFill>
          <a:uFillTx/>
          <a:latin typeface="+mn-lt"/>
          <a:ea typeface="+mn-ea"/>
          <a:cs typeface="+mn-cs"/>
          <a:sym typeface="Helvetica Neue"/>
        </a:defRPr>
      </a:lvl6pPr>
      <a:lvl7pPr marL="0" marR="0" indent="1371600" algn="r" defTabSz="584200" latinLnBrk="0">
        <a:lnSpc>
          <a:spcPct val="100000"/>
        </a:lnSpc>
        <a:spcBef>
          <a:spcPts val="0"/>
        </a:spcBef>
        <a:spcAft>
          <a:spcPts val="0"/>
        </a:spcAft>
        <a:buClrTx/>
        <a:buSzTx/>
        <a:buFontTx/>
        <a:buNone/>
        <a:tabLst/>
        <a:defRPr b="1" baseline="0" cap="none" i="0" spc="0" strike="noStrike" sz="1400" u="none">
          <a:solidFill>
            <a:schemeClr val="tx1"/>
          </a:solidFill>
          <a:uFillTx/>
          <a:latin typeface="+mn-lt"/>
          <a:ea typeface="+mn-ea"/>
          <a:cs typeface="+mn-cs"/>
          <a:sym typeface="Helvetica Neue"/>
        </a:defRPr>
      </a:lvl7pPr>
      <a:lvl8pPr marL="0" marR="0" indent="1600200" algn="r" defTabSz="584200" latinLnBrk="0">
        <a:lnSpc>
          <a:spcPct val="100000"/>
        </a:lnSpc>
        <a:spcBef>
          <a:spcPts val="0"/>
        </a:spcBef>
        <a:spcAft>
          <a:spcPts val="0"/>
        </a:spcAft>
        <a:buClrTx/>
        <a:buSzTx/>
        <a:buFontTx/>
        <a:buNone/>
        <a:tabLst/>
        <a:defRPr b="1" baseline="0" cap="none" i="0" spc="0" strike="noStrike" sz="1400" u="none">
          <a:solidFill>
            <a:schemeClr val="tx1"/>
          </a:solidFill>
          <a:uFillTx/>
          <a:latin typeface="+mn-lt"/>
          <a:ea typeface="+mn-ea"/>
          <a:cs typeface="+mn-cs"/>
          <a:sym typeface="Helvetica Neue"/>
        </a:defRPr>
      </a:lvl8pPr>
      <a:lvl9pPr marL="0" marR="0" indent="1828800" algn="r" defTabSz="584200" latinLnBrk="0">
        <a:lnSpc>
          <a:spcPct val="100000"/>
        </a:lnSpc>
        <a:spcBef>
          <a:spcPts val="0"/>
        </a:spcBef>
        <a:spcAft>
          <a:spcPts val="0"/>
        </a:spcAft>
        <a:buClrTx/>
        <a:buSzTx/>
        <a:buFontTx/>
        <a:buNone/>
        <a:tabLst/>
        <a:defRPr b="1" baseline="0" cap="none" i="0" spc="0" strike="noStrike" sz="1400" u="none">
          <a:solidFill>
            <a:schemeClr val="tx1"/>
          </a:solidFill>
          <a:uFillTx/>
          <a:latin typeface="+mn-lt"/>
          <a:ea typeface="+mn-ea"/>
          <a:cs typeface="+mn-cs"/>
          <a:sym typeface="Helvetica Neue"/>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tif"/></Relationships>

</file>

<file path=ppt/slides/_rels/slide10.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11.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9.png"/><Relationship Id="rId3" Type="http://schemas.openxmlformats.org/officeDocument/2006/relationships/image" Target="../media/image10.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png"/><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s>

</file>

<file path=ppt/slides/_rels/slide13.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6.png"/><Relationship Id="rId3" Type="http://schemas.openxmlformats.org/officeDocument/2006/relationships/image" Target="../media/image17.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tif"/></Relationships>

</file>

<file path=ppt/slides/_rels/slide1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s>

</file>

<file path=ppt/slides/_rels/slide1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 Id="rId3" Type="http://schemas.openxmlformats.org/officeDocument/2006/relationships/image" Target="../media/image24.png"/></Relationships>

</file>

<file path=ppt/slides/_rels/slide1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png"/><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8" Type="http://schemas.openxmlformats.org/officeDocument/2006/relationships/image" Target="../media/image31.png"/><Relationship Id="rId9" Type="http://schemas.openxmlformats.org/officeDocument/2006/relationships/image" Target="../media/image32.png"/><Relationship Id="rId10" Type="http://schemas.openxmlformats.org/officeDocument/2006/relationships/image" Target="../media/image33.png"/><Relationship Id="rId11" Type="http://schemas.openxmlformats.org/officeDocument/2006/relationships/image" Target="../media/image34.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5.png"/><Relationship Id="rId3" Type="http://schemas.openxmlformats.org/officeDocument/2006/relationships/image" Target="../media/image1.png"/></Relationships>

</file>

<file path=ppt/slides/_rels/slide21.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png"/><Relationship Id="rId3" Type="http://schemas.openxmlformats.org/officeDocument/2006/relationships/image" Target="../media/image1.png"/></Relationships>

</file>

<file path=ppt/slides/_rels/slide22.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 Id="rId3" Type="http://schemas.openxmlformats.org/officeDocument/2006/relationships/image" Target="../media/image1.png"/></Relationships>

</file>

<file path=ppt/slides/_rels/slide2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38.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6.tif"/></Relationships>

</file>

<file path=ppt/slides/_rels/slide2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39.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0.png"/></Relationships>

</file>

<file path=ppt/slides/_rels/slide3.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4.png"/></Relationships>

</file>

<file path=ppt/slides/_rels/slide4.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tif"/></Relationships>

</file>

<file path=ppt/slides/_rels/slide5.xml.rels><?xml version="1.0" encoding="UTF-8"?>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5.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 Id="rId3" Type="http://schemas.openxmlformats.org/officeDocument/2006/relationships/image" Target="../media/image1.png"/></Relationships>

</file>

<file path=ppt/slides/_rels/slide7.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 Id="rId3" Type="http://schemas.openxmlformats.org/officeDocument/2006/relationships/image" Target="../media/image1.png"/></Relationships>

</file>

<file path=ppt/slides/_rels/slide8.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png"/><Relationship Id="rId3" Type="http://schemas.openxmlformats.org/officeDocument/2006/relationships/image" Target="../media/image1.png"/></Relationships>

</file>

<file path=ppt/slides/_rels/slide9.xml.rels><?xml version="1.0" encoding="UTF-8"?>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tif"/></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18" name="Image" descr="Image"/>
          <p:cNvPicPr>
            <a:picLocks noChangeAspect="1"/>
          </p:cNvPicPr>
          <p:nvPr/>
        </p:nvPicPr>
        <p:blipFill>
          <a:blip r:embed="rId2">
            <a:extLst/>
          </a:blip>
          <a:srcRect l="0" t="0" r="0" b="13507"/>
          <a:stretch>
            <a:fillRect/>
          </a:stretch>
        </p:blipFill>
        <p:spPr>
          <a:xfrm>
            <a:off x="-139021" y="-57798"/>
            <a:ext cx="13283028" cy="7663017"/>
          </a:xfrm>
          <a:prstGeom prst="rect">
            <a:avLst/>
          </a:prstGeom>
          <a:ln w="12700">
            <a:miter lim="400000"/>
          </a:ln>
        </p:spPr>
      </p:pic>
      <p:sp>
        <p:nvSpPr>
          <p:cNvPr id="119" name="Définir les objectifs et les cibles de la communication"/>
          <p:cNvSpPr txBox="1"/>
          <p:nvPr>
            <p:ph type="ctrTitle"/>
          </p:nvPr>
        </p:nvSpPr>
        <p:spPr>
          <a:xfrm>
            <a:off x="347911" y="6281801"/>
            <a:ext cx="12558056" cy="3505201"/>
          </a:xfrm>
          <a:prstGeom prst="rect">
            <a:avLst/>
          </a:prstGeom>
        </p:spPr>
        <p:txBody>
          <a:bodyPr/>
          <a:lstStyle/>
          <a:p>
            <a:pPr/>
            <a:r>
              <a:t>Définir les objectifs et les cibles de la communication</a:t>
            </a:r>
          </a:p>
        </p:txBody>
      </p:sp>
      <p:sp>
        <p:nvSpPr>
          <p:cNvPr id="120" name="Séance 2"/>
          <p:cNvSpPr txBox="1"/>
          <p:nvPr>
            <p:ph type="subTitle" sz="quarter" idx="1"/>
          </p:nvPr>
        </p:nvSpPr>
        <p:spPr>
          <a:xfrm>
            <a:off x="435387" y="6915178"/>
            <a:ext cx="11303001" cy="1574801"/>
          </a:xfrm>
          <a:prstGeom prst="rect">
            <a:avLst/>
          </a:prstGeom>
        </p:spPr>
        <p:txBody>
          <a:bodyPr/>
          <a:lstStyle/>
          <a:p>
            <a:pPr/>
            <a:r>
              <a:t>Séance 2</a:t>
            </a: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51" name="Il est important de :"/>
          <p:cNvSpPr txBox="1"/>
          <p:nvPr>
            <p:ph type="title"/>
          </p:nvPr>
        </p:nvSpPr>
        <p:spPr>
          <a:prstGeom prst="rect">
            <a:avLst/>
          </a:prstGeom>
        </p:spPr>
        <p:txBody>
          <a:bodyPr/>
          <a:lstStyle/>
          <a:p>
            <a:pPr/>
            <a:r>
              <a:t>Il est important de :</a:t>
            </a:r>
          </a:p>
        </p:txBody>
      </p:sp>
      <p:sp>
        <p:nvSpPr>
          <p:cNvPr id="152" name="Chiffrer les objectifs de toute campagne de communication…"/>
          <p:cNvSpPr txBox="1"/>
          <p:nvPr>
            <p:ph type="body" idx="1"/>
          </p:nvPr>
        </p:nvSpPr>
        <p:spPr>
          <a:prstGeom prst="rect">
            <a:avLst/>
          </a:prstGeom>
        </p:spPr>
        <p:txBody>
          <a:bodyPr/>
          <a:lstStyle/>
          <a:p>
            <a:pPr>
              <a:buBlip>
                <a:blip r:embed="rId2"/>
              </a:buBlip>
            </a:pPr>
            <a:r>
              <a:rPr>
                <a:solidFill>
                  <a:schemeClr val="accent3"/>
                </a:solidFill>
              </a:rPr>
              <a:t>Chiffrer</a:t>
            </a:r>
            <a:r>
              <a:t> les objectifs de toute campagne de communication</a:t>
            </a:r>
          </a:p>
          <a:p>
            <a:pPr>
              <a:buBlip>
                <a:blip r:embed="rId2"/>
              </a:buBlip>
            </a:pPr>
            <a:r>
              <a:t>Préciser dans quels </a:t>
            </a:r>
            <a:r>
              <a:rPr>
                <a:solidFill>
                  <a:schemeClr val="accent3"/>
                </a:solidFill>
              </a:rPr>
              <a:t>délais</a:t>
            </a:r>
            <a:r>
              <a:t> ces objectifs doivent être atteints</a:t>
            </a:r>
          </a:p>
          <a:p>
            <a:pPr>
              <a:buBlip>
                <a:blip r:embed="rId2"/>
              </a:buBlip>
            </a:pPr>
          </a:p>
          <a:p>
            <a:pPr marL="0" indent="0">
              <a:buSzTx/>
              <a:buNone/>
            </a:pPr>
            <a:r>
              <a:t>N.B. Il y a plusieurs types d’objectifs </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4" name="Image" descr="Image"/>
          <p:cNvPicPr>
            <a:picLocks noChangeAspect="0"/>
          </p:cNvPicPr>
          <p:nvPr>
            <p:ph type="pic" idx="21"/>
          </p:nvPr>
        </p:nvPicPr>
        <p:blipFill>
          <a:blip r:embed="rId2">
            <a:extLst/>
          </a:blip>
          <a:stretch>
            <a:fillRect/>
          </a:stretch>
        </p:blipFill>
        <p:spPr>
          <a:xfrm>
            <a:off x="6534280" y="1066800"/>
            <a:ext cx="6362440" cy="7620000"/>
          </a:xfrm>
          <a:prstGeom prst="rect">
            <a:avLst/>
          </a:prstGeom>
        </p:spPr>
      </p:pic>
      <p:sp>
        <p:nvSpPr>
          <p:cNvPr id="155" name="Cognitif"/>
          <p:cNvSpPr txBox="1"/>
          <p:nvPr>
            <p:ph type="title"/>
          </p:nvPr>
        </p:nvSpPr>
        <p:spPr>
          <a:xfrm>
            <a:off x="787400" y="2709641"/>
            <a:ext cx="5638800" cy="1301360"/>
          </a:xfrm>
          <a:prstGeom prst="rect">
            <a:avLst/>
          </a:prstGeom>
        </p:spPr>
        <p:txBody>
          <a:bodyPr/>
          <a:lstStyle/>
          <a:p>
            <a:pPr/>
            <a:r>
              <a:t>Cognitif</a:t>
            </a:r>
          </a:p>
        </p:txBody>
      </p:sp>
      <p:sp>
        <p:nvSpPr>
          <p:cNvPr id="156" name="Par exemple avertir, deux mois avant, tous les foyers situés jusqu’à 3 km autour de notre magasin de la prochaine ouverture"/>
          <p:cNvSpPr txBox="1"/>
          <p:nvPr>
            <p:ph type="body" sz="quarter" idx="1"/>
          </p:nvPr>
        </p:nvSpPr>
        <p:spPr>
          <a:prstGeom prst="rect">
            <a:avLst/>
          </a:prstGeom>
        </p:spPr>
        <p:txBody>
          <a:bodyPr/>
          <a:lstStyle>
            <a:lvl1pPr defTabSz="554990">
              <a:defRPr sz="3989">
                <a:effectLst>
                  <a:outerShdw sx="100000" sy="100000" kx="0" ky="0" algn="b" rotWithShape="0" blurRad="48260" dist="36195" dir="5400000">
                    <a:srgbClr val="000000"/>
                  </a:outerShdw>
                </a:effectLst>
              </a:defRPr>
            </a:lvl1pPr>
          </a:lstStyle>
          <a:p>
            <a:pPr/>
            <a:r>
              <a:t>Par exemple avertir, deux mois avant, tous les foyers situés jusqu’à 3 km autour de notre magasin de la prochaine ouverture</a:t>
            </a:r>
          </a:p>
        </p:txBody>
      </p:sp>
      <p:sp>
        <p:nvSpPr>
          <p:cNvPr id="157" name="Livre ouvert"/>
          <p:cNvSpPr/>
          <p:nvPr/>
        </p:nvSpPr>
        <p:spPr>
          <a:xfrm>
            <a:off x="4424815" y="2750670"/>
            <a:ext cx="1316941" cy="12193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7974" y="0"/>
                </a:moveTo>
                <a:lnTo>
                  <a:pt x="12381" y="2366"/>
                </a:lnTo>
                <a:lnTo>
                  <a:pt x="12373" y="2368"/>
                </a:lnTo>
                <a:cubicBezTo>
                  <a:pt x="11868" y="2611"/>
                  <a:pt x="11498" y="3043"/>
                  <a:pt x="11273" y="3649"/>
                </a:cubicBezTo>
                <a:cubicBezTo>
                  <a:pt x="11070" y="4192"/>
                  <a:pt x="11055" y="4701"/>
                  <a:pt x="11055" y="4845"/>
                </a:cubicBezTo>
                <a:lnTo>
                  <a:pt x="11055" y="5127"/>
                </a:lnTo>
                <a:lnTo>
                  <a:pt x="20346" y="1249"/>
                </a:lnTo>
                <a:lnTo>
                  <a:pt x="19907" y="1017"/>
                </a:lnTo>
                <a:lnTo>
                  <a:pt x="11770" y="4414"/>
                </a:lnTo>
                <a:cubicBezTo>
                  <a:pt x="12018" y="4052"/>
                  <a:pt x="12419" y="3735"/>
                  <a:pt x="12972" y="3468"/>
                </a:cubicBezTo>
                <a:lnTo>
                  <a:pt x="19369" y="735"/>
                </a:lnTo>
                <a:lnTo>
                  <a:pt x="18934" y="505"/>
                </a:lnTo>
                <a:lnTo>
                  <a:pt x="12837" y="3109"/>
                </a:lnTo>
                <a:lnTo>
                  <a:pt x="12830" y="3113"/>
                </a:lnTo>
                <a:cubicBezTo>
                  <a:pt x="12227" y="3403"/>
                  <a:pt x="11780" y="3756"/>
                  <a:pt x="11494" y="4167"/>
                </a:cubicBezTo>
                <a:cubicBezTo>
                  <a:pt x="11607" y="3668"/>
                  <a:pt x="11876" y="3033"/>
                  <a:pt x="12515" y="2723"/>
                </a:cubicBezTo>
                <a:lnTo>
                  <a:pt x="18411" y="230"/>
                </a:lnTo>
                <a:lnTo>
                  <a:pt x="17974" y="0"/>
                </a:lnTo>
                <a:close/>
                <a:moveTo>
                  <a:pt x="3633" y="2"/>
                </a:moveTo>
                <a:lnTo>
                  <a:pt x="3194" y="231"/>
                </a:lnTo>
                <a:lnTo>
                  <a:pt x="9084" y="2723"/>
                </a:lnTo>
                <a:cubicBezTo>
                  <a:pt x="9723" y="3033"/>
                  <a:pt x="9992" y="3668"/>
                  <a:pt x="10105" y="4167"/>
                </a:cubicBezTo>
                <a:cubicBezTo>
                  <a:pt x="9819" y="3756"/>
                  <a:pt x="9371" y="3403"/>
                  <a:pt x="8768" y="3113"/>
                </a:cubicBezTo>
                <a:lnTo>
                  <a:pt x="2670" y="507"/>
                </a:lnTo>
                <a:lnTo>
                  <a:pt x="2233" y="736"/>
                </a:lnTo>
                <a:lnTo>
                  <a:pt x="8626" y="3468"/>
                </a:lnTo>
                <a:cubicBezTo>
                  <a:pt x="9179" y="3735"/>
                  <a:pt x="9581" y="4051"/>
                  <a:pt x="9828" y="4414"/>
                </a:cubicBezTo>
                <a:lnTo>
                  <a:pt x="1694" y="1019"/>
                </a:lnTo>
                <a:lnTo>
                  <a:pt x="1254" y="1250"/>
                </a:lnTo>
                <a:lnTo>
                  <a:pt x="10543" y="5127"/>
                </a:lnTo>
                <a:lnTo>
                  <a:pt x="10543" y="4845"/>
                </a:lnTo>
                <a:cubicBezTo>
                  <a:pt x="10544" y="4701"/>
                  <a:pt x="10528" y="4192"/>
                  <a:pt x="10326" y="3649"/>
                </a:cubicBezTo>
                <a:cubicBezTo>
                  <a:pt x="10100" y="3043"/>
                  <a:pt x="9730" y="2611"/>
                  <a:pt x="9226" y="2368"/>
                </a:cubicBezTo>
                <a:lnTo>
                  <a:pt x="3633" y="2"/>
                </a:lnTo>
                <a:close/>
                <a:moveTo>
                  <a:pt x="0" y="1735"/>
                </a:moveTo>
                <a:lnTo>
                  <a:pt x="0" y="17289"/>
                </a:lnTo>
                <a:lnTo>
                  <a:pt x="8756" y="20993"/>
                </a:lnTo>
                <a:lnTo>
                  <a:pt x="8756" y="5441"/>
                </a:lnTo>
                <a:lnTo>
                  <a:pt x="0" y="1735"/>
                </a:lnTo>
                <a:close/>
                <a:moveTo>
                  <a:pt x="21600" y="1735"/>
                </a:moveTo>
                <a:lnTo>
                  <a:pt x="12844" y="5441"/>
                </a:lnTo>
                <a:lnTo>
                  <a:pt x="12844" y="20993"/>
                </a:lnTo>
                <a:lnTo>
                  <a:pt x="21600" y="17289"/>
                </a:lnTo>
                <a:lnTo>
                  <a:pt x="21600" y="1735"/>
                </a:lnTo>
                <a:close/>
                <a:moveTo>
                  <a:pt x="9325" y="5827"/>
                </a:moveTo>
                <a:lnTo>
                  <a:pt x="9325" y="21600"/>
                </a:lnTo>
                <a:lnTo>
                  <a:pt x="12275" y="21600"/>
                </a:lnTo>
                <a:lnTo>
                  <a:pt x="12275" y="5827"/>
                </a:lnTo>
                <a:lnTo>
                  <a:pt x="9325" y="5827"/>
                </a:lnTo>
                <a:close/>
              </a:path>
            </a:pathLst>
          </a:custGeom>
          <a:blipFill>
            <a:blip r:embed="rId3"/>
          </a:blipFill>
          <a:ln w="12700">
            <a:miter lim="400000"/>
          </a:ln>
        </p:spPr>
        <p:txBody>
          <a:bodyPr lIns="50800" tIns="50800" rIns="50800" bIns="50800" anchor="ctr"/>
          <a:lstStyle/>
          <a:p>
            <a:pPr>
              <a:defRPr sz="3600"/>
            </a:pP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59" name="Capture d’écran 2021-03-22 à 15.42.29.png" descr="Capture d’écran 2021-03-22 à 15.42.29.png"/>
          <p:cNvPicPr>
            <a:picLocks noChangeAspect="0"/>
          </p:cNvPicPr>
          <p:nvPr>
            <p:ph type="pic" idx="21"/>
          </p:nvPr>
        </p:nvPicPr>
        <p:blipFill>
          <a:blip r:embed="rId2">
            <a:extLst/>
          </a:blip>
          <a:stretch>
            <a:fillRect/>
          </a:stretch>
        </p:blipFill>
        <p:spPr>
          <a:xfrm>
            <a:off x="7147435" y="1157996"/>
            <a:ext cx="5136130" cy="7437608"/>
          </a:xfrm>
          <a:prstGeom prst="rect">
            <a:avLst/>
          </a:prstGeom>
        </p:spPr>
      </p:pic>
      <p:sp>
        <p:nvSpPr>
          <p:cNvPr id="160" name="Affectif"/>
          <p:cNvSpPr txBox="1"/>
          <p:nvPr>
            <p:ph type="title"/>
          </p:nvPr>
        </p:nvSpPr>
        <p:spPr>
          <a:xfrm>
            <a:off x="787400" y="3309824"/>
            <a:ext cx="5638800" cy="1399472"/>
          </a:xfrm>
          <a:prstGeom prst="rect">
            <a:avLst/>
          </a:prstGeom>
        </p:spPr>
        <p:txBody>
          <a:bodyPr/>
          <a:lstStyle/>
          <a:p>
            <a:pPr/>
            <a:r>
              <a:t>Affectif</a:t>
            </a:r>
          </a:p>
        </p:txBody>
      </p:sp>
      <p:sp>
        <p:nvSpPr>
          <p:cNvPr id="161" name="Améliorer, dans l’esprit de notre clientèle actuelle de cadres âgées de 40-55 ans, l’image de marque de « confiance »…"/>
          <p:cNvSpPr txBox="1"/>
          <p:nvPr>
            <p:ph type="body" sz="quarter" idx="1"/>
          </p:nvPr>
        </p:nvSpPr>
        <p:spPr>
          <a:prstGeom prst="rect">
            <a:avLst/>
          </a:prstGeom>
        </p:spPr>
        <p:txBody>
          <a:bodyPr/>
          <a:lstStyle/>
          <a:p>
            <a:pPr defTabSz="408940">
              <a:defRPr sz="2940">
                <a:effectLst>
                  <a:outerShdw sx="100000" sy="100000" kx="0" ky="0" algn="b" rotWithShape="0" blurRad="35560" dist="26669" dir="5400000">
                    <a:srgbClr val="000000"/>
                  </a:outerShdw>
                </a:effectLst>
              </a:defRPr>
            </a:pPr>
            <a:r>
              <a:t>Améliorer, dans l’esprit de notre clientèle actuelle de cadres âgées de 40-55 ans, l’image de marque de « confiance »</a:t>
            </a:r>
          </a:p>
          <a:p>
            <a:pPr defTabSz="408940">
              <a:defRPr sz="2940">
                <a:effectLst>
                  <a:outerShdw sx="100000" sy="100000" kx="0" ky="0" algn="b" rotWithShape="0" blurRad="35560" dist="26669" dir="5400000">
                    <a:srgbClr val="000000"/>
                  </a:outerShdw>
                </a:effectLst>
              </a:defRPr>
            </a:pPr>
            <a:r>
              <a:t>Appréhendée par notre baromètre (actuellemnt à 3 sur 5 pour atteindre la note moyenne de 4 sur 5) dans les 6 prochains mois</a:t>
            </a:r>
          </a:p>
        </p:txBody>
      </p:sp>
      <p:sp>
        <p:nvSpPr>
          <p:cNvPr id="162" name="Étoile"/>
          <p:cNvSpPr/>
          <p:nvPr/>
        </p:nvSpPr>
        <p:spPr>
          <a:xfrm>
            <a:off x="368346" y="1565326"/>
            <a:ext cx="1328627" cy="1263599"/>
          </a:xfrm>
          <a:prstGeom prst="star5">
            <a:avLst>
              <a:gd name="adj" fmla="val 19100"/>
              <a:gd name="hf" fmla="val 105146"/>
              <a:gd name="vf" fmla="val 110557"/>
            </a:avLst>
          </a:prstGeom>
          <a:blipFill>
            <a:blip r:embed="rId3"/>
          </a:blipFill>
          <a:ln w="12700">
            <a:miter lim="400000"/>
          </a:ln>
        </p:spPr>
        <p:txBody>
          <a:bodyPr lIns="50800" tIns="50800" rIns="50800" bIns="50800" anchor="ctr"/>
          <a:lstStyle/>
          <a:p>
            <a:pPr>
              <a:defRPr sz="3600"/>
            </a:pPr>
          </a:p>
        </p:txBody>
      </p:sp>
      <p:sp>
        <p:nvSpPr>
          <p:cNvPr id="163" name="Étoile"/>
          <p:cNvSpPr/>
          <p:nvPr/>
        </p:nvSpPr>
        <p:spPr>
          <a:xfrm>
            <a:off x="1644154" y="1565326"/>
            <a:ext cx="1328626" cy="1263599"/>
          </a:xfrm>
          <a:prstGeom prst="star5">
            <a:avLst>
              <a:gd name="adj" fmla="val 19100"/>
              <a:gd name="hf" fmla="val 105146"/>
              <a:gd name="vf" fmla="val 110557"/>
            </a:avLst>
          </a:prstGeom>
          <a:blipFill>
            <a:blip r:embed="rId4"/>
          </a:blipFill>
          <a:ln w="12700">
            <a:miter lim="400000"/>
          </a:ln>
        </p:spPr>
        <p:txBody>
          <a:bodyPr lIns="50800" tIns="50800" rIns="50800" bIns="50800" anchor="ctr"/>
          <a:lstStyle/>
          <a:p>
            <a:pPr>
              <a:defRPr sz="3600"/>
            </a:pPr>
          </a:p>
        </p:txBody>
      </p:sp>
      <p:sp>
        <p:nvSpPr>
          <p:cNvPr id="164" name="Étoile"/>
          <p:cNvSpPr/>
          <p:nvPr/>
        </p:nvSpPr>
        <p:spPr>
          <a:xfrm>
            <a:off x="2942487" y="1565326"/>
            <a:ext cx="1328626" cy="1263599"/>
          </a:xfrm>
          <a:prstGeom prst="star5">
            <a:avLst>
              <a:gd name="adj" fmla="val 19100"/>
              <a:gd name="hf" fmla="val 105146"/>
              <a:gd name="vf" fmla="val 110557"/>
            </a:avLst>
          </a:prstGeom>
          <a:blipFill>
            <a:blip r:embed="rId5"/>
          </a:blipFill>
          <a:ln w="12700">
            <a:miter lim="400000"/>
          </a:ln>
        </p:spPr>
        <p:txBody>
          <a:bodyPr lIns="50800" tIns="50800" rIns="50800" bIns="50800" anchor="ctr"/>
          <a:lstStyle/>
          <a:p>
            <a:pPr>
              <a:defRPr sz="3600"/>
            </a:pPr>
          </a:p>
        </p:txBody>
      </p:sp>
      <p:sp>
        <p:nvSpPr>
          <p:cNvPr id="165" name="Étoile"/>
          <p:cNvSpPr/>
          <p:nvPr/>
        </p:nvSpPr>
        <p:spPr>
          <a:xfrm>
            <a:off x="4161270" y="1565326"/>
            <a:ext cx="1328626" cy="1263599"/>
          </a:xfrm>
          <a:prstGeom prst="star5">
            <a:avLst>
              <a:gd name="adj" fmla="val 19100"/>
              <a:gd name="hf" fmla="val 105146"/>
              <a:gd name="vf" fmla="val 110557"/>
            </a:avLst>
          </a:prstGeom>
          <a:blipFill>
            <a:blip r:embed="rId6"/>
          </a:blipFill>
          <a:ln w="12700">
            <a:miter lim="400000"/>
          </a:ln>
        </p:spPr>
        <p:txBody>
          <a:bodyPr lIns="50800" tIns="50800" rIns="50800" bIns="50800" anchor="ctr"/>
          <a:lstStyle/>
          <a:p>
            <a:pPr>
              <a:defRPr sz="3600"/>
            </a:pPr>
          </a:p>
        </p:txBody>
      </p:sp>
      <p:sp>
        <p:nvSpPr>
          <p:cNvPr id="166" name="Étoile"/>
          <p:cNvSpPr/>
          <p:nvPr/>
        </p:nvSpPr>
        <p:spPr>
          <a:xfrm>
            <a:off x="5516627" y="1565326"/>
            <a:ext cx="1328627" cy="1263599"/>
          </a:xfrm>
          <a:prstGeom prst="star5">
            <a:avLst>
              <a:gd name="adj" fmla="val 19100"/>
              <a:gd name="hf" fmla="val 105146"/>
              <a:gd name="vf" fmla="val 110557"/>
            </a:avLst>
          </a:prstGeom>
          <a:solidFill>
            <a:srgbClr val="A6AAA9"/>
          </a:solidFill>
          <a:ln w="12700">
            <a:miter lim="400000"/>
          </a:ln>
        </p:spPr>
        <p:txBody>
          <a:bodyPr lIns="50800" tIns="50800" rIns="50800" bIns="50800" anchor="ctr"/>
          <a:lstStyle/>
          <a:p>
            <a:pPr>
              <a:defRPr sz="3600"/>
            </a:pP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68" name="Image" descr="Image"/>
          <p:cNvPicPr>
            <a:picLocks noChangeAspect="0"/>
          </p:cNvPicPr>
          <p:nvPr>
            <p:ph type="pic" idx="21"/>
          </p:nvPr>
        </p:nvPicPr>
        <p:blipFill>
          <a:blip r:embed="rId2">
            <a:extLst/>
          </a:blip>
          <a:stretch>
            <a:fillRect/>
          </a:stretch>
        </p:blipFill>
        <p:spPr>
          <a:xfrm>
            <a:off x="7010400" y="1066800"/>
            <a:ext cx="5397500" cy="7620000"/>
          </a:xfrm>
          <a:prstGeom prst="rect">
            <a:avLst/>
          </a:prstGeom>
        </p:spPr>
      </p:pic>
      <p:sp>
        <p:nvSpPr>
          <p:cNvPr id="169" name="Conatif"/>
          <p:cNvSpPr txBox="1"/>
          <p:nvPr>
            <p:ph type="title"/>
          </p:nvPr>
        </p:nvSpPr>
        <p:spPr>
          <a:prstGeom prst="rect">
            <a:avLst/>
          </a:prstGeom>
        </p:spPr>
        <p:txBody>
          <a:bodyPr/>
          <a:lstStyle/>
          <a:p>
            <a:pPr/>
            <a:r>
              <a:t>Conatif</a:t>
            </a:r>
          </a:p>
        </p:txBody>
      </p:sp>
      <p:sp>
        <p:nvSpPr>
          <p:cNvPr id="170" name="Inciter, dans les 3 prochains mois, 20% de nos clients actuels âgés de 50 à 55 ans à se rapproher de leur conseiller pour se renseigner sur notre nouvelle offre."/>
          <p:cNvSpPr txBox="1"/>
          <p:nvPr>
            <p:ph type="body" sz="quarter" idx="1"/>
          </p:nvPr>
        </p:nvSpPr>
        <p:spPr>
          <a:prstGeom prst="rect">
            <a:avLst/>
          </a:prstGeom>
        </p:spPr>
        <p:txBody>
          <a:bodyPr/>
          <a:lstStyle>
            <a:lvl1pPr defTabSz="490727">
              <a:defRPr sz="3528">
                <a:effectLst>
                  <a:outerShdw sx="100000" sy="100000" kx="0" ky="0" algn="b" rotWithShape="0" blurRad="42672" dist="32004" dir="5400000">
                    <a:srgbClr val="000000"/>
                  </a:outerShdw>
                </a:effectLst>
              </a:defRPr>
            </a:lvl1pPr>
          </a:lstStyle>
          <a:p>
            <a:pPr/>
            <a:r>
              <a:t>Inciter, dans les 3 prochains mois, 20% de nos clients actuels âgés de 50 à 55 ans à se rapproher de leur conseiller pour se renseigner sur notre nouvelle offre.</a:t>
            </a:r>
          </a:p>
        </p:txBody>
      </p:sp>
      <p:sp>
        <p:nvSpPr>
          <p:cNvPr id="171" name="Clap de tournage"/>
          <p:cNvSpPr/>
          <p:nvPr/>
        </p:nvSpPr>
        <p:spPr>
          <a:xfrm>
            <a:off x="4191841" y="2786876"/>
            <a:ext cx="1242273" cy="129656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670" y="0"/>
                </a:moveTo>
                <a:lnTo>
                  <a:pt x="0" y="5292"/>
                </a:lnTo>
                <a:lnTo>
                  <a:pt x="867" y="8314"/>
                </a:lnTo>
                <a:lnTo>
                  <a:pt x="867" y="10773"/>
                </a:lnTo>
                <a:lnTo>
                  <a:pt x="867" y="19877"/>
                </a:lnTo>
                <a:cubicBezTo>
                  <a:pt x="867" y="20829"/>
                  <a:pt x="1671" y="21600"/>
                  <a:pt x="2665" y="21600"/>
                </a:cubicBezTo>
                <a:lnTo>
                  <a:pt x="19693" y="21600"/>
                </a:lnTo>
                <a:cubicBezTo>
                  <a:pt x="20686" y="21600"/>
                  <a:pt x="21491" y="20829"/>
                  <a:pt x="21491" y="19877"/>
                </a:cubicBezTo>
                <a:lnTo>
                  <a:pt x="21491" y="7870"/>
                </a:lnTo>
                <a:lnTo>
                  <a:pt x="4430" y="7870"/>
                </a:lnTo>
                <a:lnTo>
                  <a:pt x="4280" y="7675"/>
                </a:lnTo>
                <a:lnTo>
                  <a:pt x="21600" y="3242"/>
                </a:lnTo>
                <a:lnTo>
                  <a:pt x="20670" y="0"/>
                </a:lnTo>
                <a:close/>
                <a:moveTo>
                  <a:pt x="18009" y="1164"/>
                </a:moveTo>
                <a:lnTo>
                  <a:pt x="20332" y="3009"/>
                </a:lnTo>
                <a:lnTo>
                  <a:pt x="18100" y="3581"/>
                </a:lnTo>
                <a:lnTo>
                  <a:pt x="15779" y="1736"/>
                </a:lnTo>
                <a:lnTo>
                  <a:pt x="18009" y="1164"/>
                </a:lnTo>
                <a:close/>
                <a:moveTo>
                  <a:pt x="13616" y="2290"/>
                </a:moveTo>
                <a:lnTo>
                  <a:pt x="15938" y="4134"/>
                </a:lnTo>
                <a:lnTo>
                  <a:pt x="13708" y="4706"/>
                </a:lnTo>
                <a:lnTo>
                  <a:pt x="11385" y="2862"/>
                </a:lnTo>
                <a:lnTo>
                  <a:pt x="13616" y="2290"/>
                </a:lnTo>
                <a:close/>
                <a:moveTo>
                  <a:pt x="9222" y="3417"/>
                </a:moveTo>
                <a:lnTo>
                  <a:pt x="11545" y="5262"/>
                </a:lnTo>
                <a:lnTo>
                  <a:pt x="9314" y="5834"/>
                </a:lnTo>
                <a:lnTo>
                  <a:pt x="6992" y="3989"/>
                </a:lnTo>
                <a:lnTo>
                  <a:pt x="9222" y="3417"/>
                </a:lnTo>
                <a:close/>
                <a:moveTo>
                  <a:pt x="4829" y="4543"/>
                </a:moveTo>
                <a:lnTo>
                  <a:pt x="7151" y="6387"/>
                </a:lnTo>
                <a:lnTo>
                  <a:pt x="4921" y="6959"/>
                </a:lnTo>
                <a:lnTo>
                  <a:pt x="2600" y="5115"/>
                </a:lnTo>
                <a:lnTo>
                  <a:pt x="4829" y="4543"/>
                </a:lnTo>
                <a:close/>
                <a:moveTo>
                  <a:pt x="1582" y="6411"/>
                </a:moveTo>
                <a:cubicBezTo>
                  <a:pt x="1803" y="6411"/>
                  <a:pt x="1981" y="6582"/>
                  <a:pt x="1981" y="6794"/>
                </a:cubicBezTo>
                <a:cubicBezTo>
                  <a:pt x="1981" y="7006"/>
                  <a:pt x="1803" y="7179"/>
                  <a:pt x="1582" y="7179"/>
                </a:cubicBezTo>
                <a:cubicBezTo>
                  <a:pt x="1360" y="7179"/>
                  <a:pt x="1180" y="7006"/>
                  <a:pt x="1180" y="6794"/>
                </a:cubicBezTo>
                <a:cubicBezTo>
                  <a:pt x="1180" y="6582"/>
                  <a:pt x="1360" y="6411"/>
                  <a:pt x="1582" y="6411"/>
                </a:cubicBezTo>
                <a:close/>
                <a:moveTo>
                  <a:pt x="4847" y="8417"/>
                </a:moveTo>
                <a:lnTo>
                  <a:pt x="6592" y="10773"/>
                </a:lnTo>
                <a:lnTo>
                  <a:pt x="4847" y="10773"/>
                </a:lnTo>
                <a:lnTo>
                  <a:pt x="4847" y="8417"/>
                </a:lnTo>
                <a:close/>
                <a:moveTo>
                  <a:pt x="7086" y="8417"/>
                </a:moveTo>
                <a:lnTo>
                  <a:pt x="9395" y="8417"/>
                </a:lnTo>
                <a:lnTo>
                  <a:pt x="11140" y="10773"/>
                </a:lnTo>
                <a:lnTo>
                  <a:pt x="8831" y="10773"/>
                </a:lnTo>
                <a:lnTo>
                  <a:pt x="7086" y="8417"/>
                </a:lnTo>
                <a:close/>
                <a:moveTo>
                  <a:pt x="11633" y="8417"/>
                </a:moveTo>
                <a:lnTo>
                  <a:pt x="13942" y="8417"/>
                </a:lnTo>
                <a:lnTo>
                  <a:pt x="15687" y="10773"/>
                </a:lnTo>
                <a:lnTo>
                  <a:pt x="13378" y="10773"/>
                </a:lnTo>
                <a:lnTo>
                  <a:pt x="11633" y="8417"/>
                </a:lnTo>
                <a:close/>
                <a:moveTo>
                  <a:pt x="16181" y="8417"/>
                </a:moveTo>
                <a:lnTo>
                  <a:pt x="18490" y="8417"/>
                </a:lnTo>
                <a:lnTo>
                  <a:pt x="20235" y="10773"/>
                </a:lnTo>
                <a:lnTo>
                  <a:pt x="17926" y="10773"/>
                </a:lnTo>
                <a:lnTo>
                  <a:pt x="16181" y="8417"/>
                </a:lnTo>
                <a:close/>
                <a:moveTo>
                  <a:pt x="1932" y="9052"/>
                </a:moveTo>
                <a:cubicBezTo>
                  <a:pt x="2203" y="9012"/>
                  <a:pt x="2433" y="9233"/>
                  <a:pt x="2392" y="9492"/>
                </a:cubicBezTo>
                <a:cubicBezTo>
                  <a:pt x="2366" y="9654"/>
                  <a:pt x="2228" y="9786"/>
                  <a:pt x="2059" y="9811"/>
                </a:cubicBezTo>
                <a:cubicBezTo>
                  <a:pt x="1788" y="9851"/>
                  <a:pt x="1558" y="9630"/>
                  <a:pt x="1599" y="9371"/>
                </a:cubicBezTo>
                <a:cubicBezTo>
                  <a:pt x="1625" y="9209"/>
                  <a:pt x="1763" y="9077"/>
                  <a:pt x="1932" y="9052"/>
                </a:cubicBezTo>
                <a:close/>
                <a:moveTo>
                  <a:pt x="3766" y="9052"/>
                </a:moveTo>
                <a:cubicBezTo>
                  <a:pt x="4036" y="9012"/>
                  <a:pt x="4267" y="9233"/>
                  <a:pt x="4225" y="9492"/>
                </a:cubicBezTo>
                <a:cubicBezTo>
                  <a:pt x="4199" y="9654"/>
                  <a:pt x="4061" y="9786"/>
                  <a:pt x="3892" y="9811"/>
                </a:cubicBezTo>
                <a:cubicBezTo>
                  <a:pt x="3622" y="9851"/>
                  <a:pt x="3391" y="9630"/>
                  <a:pt x="3433" y="9371"/>
                </a:cubicBezTo>
                <a:cubicBezTo>
                  <a:pt x="3458" y="9209"/>
                  <a:pt x="3597" y="9077"/>
                  <a:pt x="3766" y="9052"/>
                </a:cubicBezTo>
                <a:close/>
                <a:moveTo>
                  <a:pt x="2513" y="13900"/>
                </a:moveTo>
                <a:lnTo>
                  <a:pt x="19911" y="13900"/>
                </a:lnTo>
                <a:lnTo>
                  <a:pt x="19911" y="14399"/>
                </a:lnTo>
                <a:lnTo>
                  <a:pt x="2513" y="14399"/>
                </a:lnTo>
                <a:lnTo>
                  <a:pt x="2513" y="13900"/>
                </a:lnTo>
                <a:close/>
                <a:moveTo>
                  <a:pt x="2513" y="17423"/>
                </a:moveTo>
                <a:lnTo>
                  <a:pt x="19911" y="17423"/>
                </a:lnTo>
                <a:lnTo>
                  <a:pt x="19911" y="17923"/>
                </a:lnTo>
                <a:lnTo>
                  <a:pt x="2513" y="17923"/>
                </a:lnTo>
                <a:lnTo>
                  <a:pt x="2513" y="17423"/>
                </a:lnTo>
                <a:close/>
              </a:path>
            </a:pathLst>
          </a:custGeom>
          <a:blipFill>
            <a:blip r:embed="rId3"/>
          </a:blipFill>
          <a:ln w="12700">
            <a:miter lim="400000"/>
          </a:ln>
        </p:spPr>
        <p:txBody>
          <a:bodyPr lIns="50800" tIns="50800" rIns="50800" bIns="50800" anchor="ctr"/>
          <a:lstStyle/>
          <a:p>
            <a:pPr>
              <a:defRPr sz="3600"/>
            </a:pP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3" name="Si une campagne répond à plusieurs objectifs,…"/>
          <p:cNvSpPr txBox="1"/>
          <p:nvPr>
            <p:ph type="title"/>
          </p:nvPr>
        </p:nvSpPr>
        <p:spPr>
          <a:xfrm>
            <a:off x="787400" y="1481377"/>
            <a:ext cx="11430000" cy="6790846"/>
          </a:xfrm>
          <a:prstGeom prst="rect">
            <a:avLst/>
          </a:prstGeom>
        </p:spPr>
        <p:txBody>
          <a:bodyPr/>
          <a:lstStyle/>
          <a:p>
            <a:pPr defTabSz="385572">
              <a:defRPr sz="4752">
                <a:effectLst>
                  <a:outerShdw sx="100000" sy="100000" kx="0" ky="0" algn="b" rotWithShape="0" blurRad="33528" dist="25146" dir="5400000">
                    <a:srgbClr val="000000"/>
                  </a:outerShdw>
                </a:effectLst>
              </a:defRPr>
            </a:pPr>
            <a:r>
              <a:rPr sz="7128"/>
              <a:t>Si une campagne répond à plusieurs objectifs</a:t>
            </a:r>
            <a:r>
              <a:t>,</a:t>
            </a:r>
          </a:p>
          <a:p>
            <a:pPr defTabSz="385572">
              <a:defRPr sz="4752">
                <a:effectLst>
                  <a:outerShdw sx="100000" sy="100000" kx="0" ky="0" algn="b" rotWithShape="0" blurRad="33528" dist="25146" dir="5400000">
                    <a:srgbClr val="000000"/>
                  </a:outerShdw>
                </a:effectLst>
              </a:defRPr>
            </a:pPr>
          </a:p>
          <a:p>
            <a:pPr defTabSz="385572">
              <a:defRPr sz="4752">
                <a:effectLst>
                  <a:outerShdw sx="100000" sy="100000" kx="0" ky="0" algn="b" rotWithShape="0" blurRad="33528" dist="25146" dir="5400000">
                    <a:srgbClr val="000000"/>
                  </a:outerShdw>
                </a:effectLst>
              </a:defRPr>
            </a:pPr>
            <a:r>
              <a:t>il est alors utile de </a:t>
            </a:r>
            <a:r>
              <a:rPr>
                <a:solidFill>
                  <a:schemeClr val="accent4"/>
                </a:solidFill>
              </a:rPr>
              <a:t>les hiérarchiser</a:t>
            </a:r>
            <a:r>
              <a:t>.</a:t>
            </a:r>
          </a:p>
          <a:p>
            <a:pPr defTabSz="385572">
              <a:defRPr sz="4752">
                <a:effectLst>
                  <a:outerShdw sx="100000" sy="100000" kx="0" ky="0" algn="b" rotWithShape="0" blurRad="33528" dist="25146" dir="5400000">
                    <a:srgbClr val="000000"/>
                  </a:outerShdw>
                </a:effectLst>
              </a:defRPr>
            </a:pPr>
          </a:p>
          <a:p>
            <a:pPr defTabSz="385572">
              <a:defRPr sz="4752">
                <a:effectLst>
                  <a:outerShdw sx="100000" sy="100000" kx="0" ky="0" algn="b" rotWithShape="0" blurRad="33528" dist="25146" dir="5400000">
                    <a:srgbClr val="000000"/>
                  </a:outerShdw>
                </a:effectLst>
              </a:defRPr>
            </a:pPr>
            <a:r>
              <a:t>Les efforts (financiers et humains) porteront principalement vers</a:t>
            </a:r>
            <a:r>
              <a:rPr>
                <a:solidFill>
                  <a:schemeClr val="accent5">
                    <a:hueOff val="-176146"/>
                    <a:satOff val="3665"/>
                    <a:lumOff val="-13986"/>
                  </a:schemeClr>
                </a:solidFill>
              </a:rPr>
              <a:t> </a:t>
            </a:r>
            <a:r>
              <a:rPr>
                <a:solidFill>
                  <a:schemeClr val="accent3"/>
                </a:solidFill>
              </a:rPr>
              <a:t>les objectifs prioritaires</a:t>
            </a:r>
            <a:endParaRPr>
              <a:solidFill>
                <a:schemeClr val="accent3"/>
              </a:solidFill>
            </a:endParaRP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75" name="Image" descr="Image"/>
          <p:cNvPicPr>
            <a:picLocks noChangeAspect="1"/>
          </p:cNvPicPr>
          <p:nvPr/>
        </p:nvPicPr>
        <p:blipFill>
          <a:blip r:embed="rId2">
            <a:extLst/>
          </a:blip>
          <a:stretch>
            <a:fillRect/>
          </a:stretch>
        </p:blipFill>
        <p:spPr>
          <a:xfrm>
            <a:off x="2643910" y="1354016"/>
            <a:ext cx="7716980" cy="5147226"/>
          </a:xfrm>
          <a:prstGeom prst="rect">
            <a:avLst/>
          </a:prstGeom>
          <a:ln w="12700">
            <a:miter lim="400000"/>
          </a:ln>
        </p:spPr>
      </p:pic>
      <p:sp>
        <p:nvSpPr>
          <p:cNvPr id="176" name="3. Les cibles"/>
          <p:cNvSpPr txBox="1"/>
          <p:nvPr>
            <p:ph type="title"/>
          </p:nvPr>
        </p:nvSpPr>
        <p:spPr>
          <a:xfrm>
            <a:off x="224259" y="6766137"/>
            <a:ext cx="12556282" cy="2438401"/>
          </a:xfrm>
          <a:prstGeom prst="rect">
            <a:avLst/>
          </a:prstGeom>
        </p:spPr>
        <p:txBody>
          <a:bodyPr/>
          <a:lstStyle>
            <a:lvl1pPr algn="ctr"/>
          </a:lstStyle>
          <a:p>
            <a:pPr/>
            <a:r>
              <a:t>3. Les cibles </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78" name="La nature des cibles"/>
          <p:cNvSpPr txBox="1"/>
          <p:nvPr>
            <p:ph type="title"/>
          </p:nvPr>
        </p:nvSpPr>
        <p:spPr>
          <a:prstGeom prst="rect">
            <a:avLst/>
          </a:prstGeom>
        </p:spPr>
        <p:txBody>
          <a:bodyPr/>
          <a:lstStyle/>
          <a:p>
            <a:pPr/>
            <a:r>
              <a:t>La nature des cibles</a:t>
            </a:r>
          </a:p>
        </p:txBody>
      </p:sp>
      <p:sp>
        <p:nvSpPr>
          <p:cNvPr id="179" name="Investisseurs institutionnels (banques commerciales, assurances)…"/>
          <p:cNvSpPr txBox="1"/>
          <p:nvPr/>
        </p:nvSpPr>
        <p:spPr>
          <a:xfrm>
            <a:off x="841690" y="5294564"/>
            <a:ext cx="11430002" cy="26769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Investisseurs institutionnels (banques commerciales, assurances)</a:t>
            </a:r>
          </a:p>
          <a:p>
            <a:pPr/>
            <a:r>
              <a:t>Actionnaires particuliers</a:t>
            </a:r>
          </a:p>
          <a:p>
            <a:pPr/>
            <a:r>
              <a:t>Analyses financiers</a:t>
            </a:r>
          </a:p>
        </p:txBody>
      </p:sp>
      <p:sp>
        <p:nvSpPr>
          <p:cNvPr id="180" name="Cibles Financières"/>
          <p:cNvSpPr txBox="1"/>
          <p:nvPr/>
        </p:nvSpPr>
        <p:spPr>
          <a:xfrm>
            <a:off x="4375391" y="3392286"/>
            <a:ext cx="4254018" cy="7338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3"/>
                </a:solidFill>
              </a:defRPr>
            </a:lvl1pPr>
          </a:lstStyle>
          <a:p>
            <a:pPr/>
            <a:r>
              <a:t>Cibles Financières</a:t>
            </a:r>
          </a:p>
        </p:txBody>
      </p:sp>
      <p:sp>
        <p:nvSpPr>
          <p:cNvPr id="181" name="Argent liquide"/>
          <p:cNvSpPr/>
          <p:nvPr/>
        </p:nvSpPr>
        <p:spPr>
          <a:xfrm>
            <a:off x="1275822" y="3747062"/>
            <a:ext cx="1533005" cy="6287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20071"/>
                </a:lnTo>
                <a:lnTo>
                  <a:pt x="21600" y="0"/>
                </a:lnTo>
                <a:lnTo>
                  <a:pt x="0" y="0"/>
                </a:lnTo>
                <a:close/>
                <a:moveTo>
                  <a:pt x="3019" y="1846"/>
                </a:moveTo>
                <a:lnTo>
                  <a:pt x="9380" y="1846"/>
                </a:lnTo>
                <a:cubicBezTo>
                  <a:pt x="8379" y="3482"/>
                  <a:pt x="7686" y="6872"/>
                  <a:pt x="7686" y="10802"/>
                </a:cubicBezTo>
                <a:cubicBezTo>
                  <a:pt x="7686" y="14732"/>
                  <a:pt x="8379" y="18118"/>
                  <a:pt x="9380" y="19754"/>
                </a:cubicBezTo>
                <a:lnTo>
                  <a:pt x="3019" y="19754"/>
                </a:lnTo>
                <a:cubicBezTo>
                  <a:pt x="2835" y="16931"/>
                  <a:pt x="1920" y="14704"/>
                  <a:pt x="762" y="14256"/>
                </a:cubicBezTo>
                <a:lnTo>
                  <a:pt x="762" y="7344"/>
                </a:lnTo>
                <a:cubicBezTo>
                  <a:pt x="1920" y="6896"/>
                  <a:pt x="2835" y="4669"/>
                  <a:pt x="3019" y="1846"/>
                </a:cubicBezTo>
                <a:close/>
                <a:moveTo>
                  <a:pt x="12080" y="1846"/>
                </a:moveTo>
                <a:lnTo>
                  <a:pt x="18581" y="1846"/>
                </a:lnTo>
                <a:cubicBezTo>
                  <a:pt x="18765" y="4669"/>
                  <a:pt x="19678" y="6896"/>
                  <a:pt x="20836" y="7344"/>
                </a:cubicBezTo>
                <a:lnTo>
                  <a:pt x="20836" y="14256"/>
                </a:lnTo>
                <a:cubicBezTo>
                  <a:pt x="19678" y="14704"/>
                  <a:pt x="18765" y="16931"/>
                  <a:pt x="18581" y="19754"/>
                </a:cubicBezTo>
                <a:lnTo>
                  <a:pt x="12080" y="19754"/>
                </a:lnTo>
                <a:cubicBezTo>
                  <a:pt x="13080" y="18118"/>
                  <a:pt x="13772" y="14732"/>
                  <a:pt x="13772" y="10802"/>
                </a:cubicBezTo>
                <a:cubicBezTo>
                  <a:pt x="13772" y="6872"/>
                  <a:pt x="13080" y="3482"/>
                  <a:pt x="12080" y="1846"/>
                </a:cubicBezTo>
                <a:close/>
                <a:moveTo>
                  <a:pt x="4544" y="7884"/>
                </a:moveTo>
                <a:cubicBezTo>
                  <a:pt x="4232" y="7884"/>
                  <a:pt x="3921" y="8174"/>
                  <a:pt x="3683" y="8754"/>
                </a:cubicBezTo>
                <a:cubicBezTo>
                  <a:pt x="3208" y="9913"/>
                  <a:pt x="3208" y="11795"/>
                  <a:pt x="3683" y="12953"/>
                </a:cubicBezTo>
                <a:cubicBezTo>
                  <a:pt x="4159" y="14112"/>
                  <a:pt x="4929" y="14112"/>
                  <a:pt x="5404" y="12953"/>
                </a:cubicBezTo>
                <a:cubicBezTo>
                  <a:pt x="5880" y="11795"/>
                  <a:pt x="5880" y="9913"/>
                  <a:pt x="5404" y="8754"/>
                </a:cubicBezTo>
                <a:cubicBezTo>
                  <a:pt x="5167" y="8174"/>
                  <a:pt x="4855" y="7884"/>
                  <a:pt x="4544" y="7884"/>
                </a:cubicBezTo>
                <a:close/>
                <a:moveTo>
                  <a:pt x="16914" y="7884"/>
                </a:moveTo>
                <a:cubicBezTo>
                  <a:pt x="16603" y="7884"/>
                  <a:pt x="16291" y="8174"/>
                  <a:pt x="16054" y="8754"/>
                </a:cubicBezTo>
                <a:cubicBezTo>
                  <a:pt x="15578" y="9913"/>
                  <a:pt x="15578" y="11795"/>
                  <a:pt x="16054" y="12953"/>
                </a:cubicBezTo>
                <a:cubicBezTo>
                  <a:pt x="16529" y="14112"/>
                  <a:pt x="17301" y="14112"/>
                  <a:pt x="17776" y="12953"/>
                </a:cubicBezTo>
                <a:cubicBezTo>
                  <a:pt x="18252" y="11795"/>
                  <a:pt x="18252" y="9913"/>
                  <a:pt x="17776" y="8754"/>
                </a:cubicBezTo>
                <a:cubicBezTo>
                  <a:pt x="17539" y="8174"/>
                  <a:pt x="17226" y="7884"/>
                  <a:pt x="16914" y="7884"/>
                </a:cubicBezTo>
                <a:close/>
              </a:path>
            </a:pathLst>
          </a:custGeom>
          <a:blipFill>
            <a:blip r:embed="rId2"/>
          </a:blipFill>
          <a:ln w="12700">
            <a:miter lim="400000"/>
          </a:ln>
        </p:spPr>
        <p:txBody>
          <a:bodyPr lIns="50800" tIns="50800" rIns="50800" bIns="50800" anchor="ctr"/>
          <a:lstStyle/>
          <a:p>
            <a:pPr>
              <a:defRPr sz="3600"/>
            </a:pPr>
          </a:p>
        </p:txBody>
      </p:sp>
      <p:sp>
        <p:nvSpPr>
          <p:cNvPr id="182" name="Pièces de monnaie"/>
          <p:cNvSpPr/>
          <p:nvPr/>
        </p:nvSpPr>
        <p:spPr>
          <a:xfrm>
            <a:off x="9956257" y="3192088"/>
            <a:ext cx="1268094" cy="127190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1" y="0"/>
                </a:moveTo>
                <a:cubicBezTo>
                  <a:pt x="7949" y="0"/>
                  <a:pt x="5266" y="392"/>
                  <a:pt x="3255" y="1111"/>
                </a:cubicBezTo>
                <a:cubicBezTo>
                  <a:pt x="1360" y="1787"/>
                  <a:pt x="273" y="2685"/>
                  <a:pt x="273" y="3572"/>
                </a:cubicBezTo>
                <a:cubicBezTo>
                  <a:pt x="273" y="4460"/>
                  <a:pt x="1360" y="5360"/>
                  <a:pt x="3255" y="6035"/>
                </a:cubicBezTo>
                <a:cubicBezTo>
                  <a:pt x="5266" y="6749"/>
                  <a:pt x="7949" y="7147"/>
                  <a:pt x="10801" y="7147"/>
                </a:cubicBezTo>
                <a:cubicBezTo>
                  <a:pt x="13652" y="7147"/>
                  <a:pt x="16334" y="6754"/>
                  <a:pt x="18345" y="6035"/>
                </a:cubicBezTo>
                <a:cubicBezTo>
                  <a:pt x="20240" y="5360"/>
                  <a:pt x="21327" y="4460"/>
                  <a:pt x="21327" y="3572"/>
                </a:cubicBezTo>
                <a:cubicBezTo>
                  <a:pt x="21327" y="2685"/>
                  <a:pt x="20240" y="1787"/>
                  <a:pt x="18345" y="1111"/>
                </a:cubicBezTo>
                <a:cubicBezTo>
                  <a:pt x="16334" y="398"/>
                  <a:pt x="13652" y="0"/>
                  <a:pt x="10801" y="0"/>
                </a:cubicBezTo>
                <a:close/>
                <a:moveTo>
                  <a:pt x="12" y="4505"/>
                </a:moveTo>
                <a:lnTo>
                  <a:pt x="12" y="5914"/>
                </a:lnTo>
                <a:cubicBezTo>
                  <a:pt x="12" y="8033"/>
                  <a:pt x="4846" y="9754"/>
                  <a:pt x="10811" y="9754"/>
                </a:cubicBezTo>
                <a:cubicBezTo>
                  <a:pt x="16776" y="9754"/>
                  <a:pt x="21600" y="8039"/>
                  <a:pt x="21600" y="5914"/>
                </a:cubicBezTo>
                <a:lnTo>
                  <a:pt x="21600" y="4505"/>
                </a:lnTo>
                <a:cubicBezTo>
                  <a:pt x="21136" y="5284"/>
                  <a:pt x="20088" y="5991"/>
                  <a:pt x="18531" y="6541"/>
                </a:cubicBezTo>
                <a:cubicBezTo>
                  <a:pt x="16460" y="7276"/>
                  <a:pt x="13718" y="7679"/>
                  <a:pt x="10806" y="7679"/>
                </a:cubicBezTo>
                <a:cubicBezTo>
                  <a:pt x="7894" y="7679"/>
                  <a:pt x="5146" y="7276"/>
                  <a:pt x="3081" y="6541"/>
                </a:cubicBezTo>
                <a:cubicBezTo>
                  <a:pt x="1524" y="5985"/>
                  <a:pt x="476" y="5284"/>
                  <a:pt x="12" y="4505"/>
                </a:cubicBezTo>
                <a:close/>
                <a:moveTo>
                  <a:pt x="0" y="7320"/>
                </a:moveTo>
                <a:lnTo>
                  <a:pt x="0" y="8284"/>
                </a:lnTo>
                <a:cubicBezTo>
                  <a:pt x="0" y="10402"/>
                  <a:pt x="4836" y="12123"/>
                  <a:pt x="10801" y="12123"/>
                </a:cubicBezTo>
                <a:cubicBezTo>
                  <a:pt x="16766" y="12123"/>
                  <a:pt x="21600" y="10408"/>
                  <a:pt x="21600" y="8284"/>
                </a:cubicBezTo>
                <a:lnTo>
                  <a:pt x="21600" y="7320"/>
                </a:lnTo>
                <a:cubicBezTo>
                  <a:pt x="21458" y="7495"/>
                  <a:pt x="21295" y="7664"/>
                  <a:pt x="21098" y="7827"/>
                </a:cubicBezTo>
                <a:cubicBezTo>
                  <a:pt x="20508" y="8329"/>
                  <a:pt x="19672" y="8769"/>
                  <a:pt x="18618" y="9145"/>
                </a:cubicBezTo>
                <a:cubicBezTo>
                  <a:pt x="16520" y="9891"/>
                  <a:pt x="13745" y="10299"/>
                  <a:pt x="10801" y="10299"/>
                </a:cubicBezTo>
                <a:cubicBezTo>
                  <a:pt x="7856" y="10299"/>
                  <a:pt x="5080" y="9891"/>
                  <a:pt x="2982" y="9145"/>
                </a:cubicBezTo>
                <a:cubicBezTo>
                  <a:pt x="1928" y="8769"/>
                  <a:pt x="1099" y="8329"/>
                  <a:pt x="504" y="7827"/>
                </a:cubicBezTo>
                <a:cubicBezTo>
                  <a:pt x="307" y="7664"/>
                  <a:pt x="142" y="7495"/>
                  <a:pt x="0" y="7320"/>
                </a:cubicBezTo>
                <a:close/>
                <a:moveTo>
                  <a:pt x="0" y="9689"/>
                </a:moveTo>
                <a:lnTo>
                  <a:pt x="0" y="10653"/>
                </a:lnTo>
                <a:cubicBezTo>
                  <a:pt x="0" y="12771"/>
                  <a:pt x="4836" y="14492"/>
                  <a:pt x="10801" y="14492"/>
                </a:cubicBezTo>
                <a:cubicBezTo>
                  <a:pt x="16766" y="14492"/>
                  <a:pt x="21600" y="12777"/>
                  <a:pt x="21600" y="10653"/>
                </a:cubicBezTo>
                <a:lnTo>
                  <a:pt x="21600" y="9689"/>
                </a:lnTo>
                <a:cubicBezTo>
                  <a:pt x="21458" y="9864"/>
                  <a:pt x="21295" y="10033"/>
                  <a:pt x="21098" y="10197"/>
                </a:cubicBezTo>
                <a:cubicBezTo>
                  <a:pt x="20508" y="10698"/>
                  <a:pt x="19672" y="11138"/>
                  <a:pt x="18618" y="11514"/>
                </a:cubicBezTo>
                <a:cubicBezTo>
                  <a:pt x="16520" y="12260"/>
                  <a:pt x="13745" y="12668"/>
                  <a:pt x="10801" y="12668"/>
                </a:cubicBezTo>
                <a:cubicBezTo>
                  <a:pt x="7856" y="12668"/>
                  <a:pt x="5080" y="12260"/>
                  <a:pt x="2982" y="11514"/>
                </a:cubicBezTo>
                <a:cubicBezTo>
                  <a:pt x="1928" y="11138"/>
                  <a:pt x="1099" y="10698"/>
                  <a:pt x="504" y="10197"/>
                </a:cubicBezTo>
                <a:cubicBezTo>
                  <a:pt x="307" y="10033"/>
                  <a:pt x="142" y="9864"/>
                  <a:pt x="0" y="9689"/>
                </a:cubicBezTo>
                <a:close/>
                <a:moveTo>
                  <a:pt x="0" y="12059"/>
                </a:moveTo>
                <a:lnTo>
                  <a:pt x="0" y="13022"/>
                </a:lnTo>
                <a:cubicBezTo>
                  <a:pt x="0" y="15141"/>
                  <a:pt x="4836" y="16862"/>
                  <a:pt x="10801" y="16862"/>
                </a:cubicBezTo>
                <a:cubicBezTo>
                  <a:pt x="16766" y="16862"/>
                  <a:pt x="21600" y="15146"/>
                  <a:pt x="21600" y="13022"/>
                </a:cubicBezTo>
                <a:lnTo>
                  <a:pt x="21600" y="12059"/>
                </a:lnTo>
                <a:cubicBezTo>
                  <a:pt x="21458" y="12233"/>
                  <a:pt x="21295" y="12402"/>
                  <a:pt x="21098" y="12566"/>
                </a:cubicBezTo>
                <a:cubicBezTo>
                  <a:pt x="20508" y="13067"/>
                  <a:pt x="19672" y="13507"/>
                  <a:pt x="18618" y="13883"/>
                </a:cubicBezTo>
                <a:cubicBezTo>
                  <a:pt x="16520" y="14629"/>
                  <a:pt x="13745" y="15037"/>
                  <a:pt x="10801" y="15037"/>
                </a:cubicBezTo>
                <a:cubicBezTo>
                  <a:pt x="7856" y="15037"/>
                  <a:pt x="5080" y="14629"/>
                  <a:pt x="2982" y="13883"/>
                </a:cubicBezTo>
                <a:cubicBezTo>
                  <a:pt x="1928" y="13507"/>
                  <a:pt x="1099" y="13067"/>
                  <a:pt x="504" y="12566"/>
                </a:cubicBezTo>
                <a:cubicBezTo>
                  <a:pt x="307" y="12402"/>
                  <a:pt x="142" y="12233"/>
                  <a:pt x="0" y="12059"/>
                </a:cubicBezTo>
                <a:close/>
                <a:moveTo>
                  <a:pt x="0" y="14428"/>
                </a:moveTo>
                <a:lnTo>
                  <a:pt x="0" y="15391"/>
                </a:lnTo>
                <a:cubicBezTo>
                  <a:pt x="0" y="17510"/>
                  <a:pt x="4836" y="19231"/>
                  <a:pt x="10801" y="19231"/>
                </a:cubicBezTo>
                <a:cubicBezTo>
                  <a:pt x="16766" y="19231"/>
                  <a:pt x="21600" y="17515"/>
                  <a:pt x="21600" y="15391"/>
                </a:cubicBezTo>
                <a:lnTo>
                  <a:pt x="21600" y="14428"/>
                </a:lnTo>
                <a:cubicBezTo>
                  <a:pt x="21458" y="14602"/>
                  <a:pt x="21295" y="14772"/>
                  <a:pt x="21098" y="14935"/>
                </a:cubicBezTo>
                <a:cubicBezTo>
                  <a:pt x="20508" y="15436"/>
                  <a:pt x="19672" y="15877"/>
                  <a:pt x="18618" y="16252"/>
                </a:cubicBezTo>
                <a:cubicBezTo>
                  <a:pt x="16520" y="16998"/>
                  <a:pt x="13745" y="17406"/>
                  <a:pt x="10801" y="17406"/>
                </a:cubicBezTo>
                <a:cubicBezTo>
                  <a:pt x="7856" y="17406"/>
                  <a:pt x="5080" y="16998"/>
                  <a:pt x="2982" y="16252"/>
                </a:cubicBezTo>
                <a:cubicBezTo>
                  <a:pt x="1928" y="15877"/>
                  <a:pt x="1099" y="15436"/>
                  <a:pt x="504" y="14935"/>
                </a:cubicBezTo>
                <a:cubicBezTo>
                  <a:pt x="307" y="14772"/>
                  <a:pt x="142" y="14602"/>
                  <a:pt x="0" y="14428"/>
                </a:cubicBezTo>
                <a:close/>
                <a:moveTo>
                  <a:pt x="0" y="16797"/>
                </a:moveTo>
                <a:lnTo>
                  <a:pt x="0" y="17760"/>
                </a:lnTo>
                <a:cubicBezTo>
                  <a:pt x="0" y="19879"/>
                  <a:pt x="4836" y="21600"/>
                  <a:pt x="10801" y="21600"/>
                </a:cubicBezTo>
                <a:cubicBezTo>
                  <a:pt x="16766" y="21600"/>
                  <a:pt x="21600" y="19879"/>
                  <a:pt x="21600" y="17760"/>
                </a:cubicBezTo>
                <a:lnTo>
                  <a:pt x="21600" y="16797"/>
                </a:lnTo>
                <a:cubicBezTo>
                  <a:pt x="21458" y="16971"/>
                  <a:pt x="21295" y="17141"/>
                  <a:pt x="21098" y="17304"/>
                </a:cubicBezTo>
                <a:cubicBezTo>
                  <a:pt x="20508" y="17805"/>
                  <a:pt x="19672" y="18246"/>
                  <a:pt x="18618" y="18622"/>
                </a:cubicBezTo>
                <a:cubicBezTo>
                  <a:pt x="16520" y="19368"/>
                  <a:pt x="13745" y="19775"/>
                  <a:pt x="10801" y="19775"/>
                </a:cubicBezTo>
                <a:cubicBezTo>
                  <a:pt x="7856" y="19775"/>
                  <a:pt x="5080" y="19368"/>
                  <a:pt x="2982" y="18622"/>
                </a:cubicBezTo>
                <a:cubicBezTo>
                  <a:pt x="1928" y="18246"/>
                  <a:pt x="1099" y="17805"/>
                  <a:pt x="504" y="17304"/>
                </a:cubicBezTo>
                <a:cubicBezTo>
                  <a:pt x="307" y="17141"/>
                  <a:pt x="142" y="16971"/>
                  <a:pt x="0" y="16797"/>
                </a:cubicBezTo>
                <a:close/>
              </a:path>
            </a:pathLst>
          </a:custGeom>
          <a:blipFill>
            <a:blip r:embed="rId3"/>
          </a:blipFill>
          <a:ln w="12700">
            <a:miter lim="400000"/>
          </a:ln>
        </p:spPr>
        <p:txBody>
          <a:bodyPr lIns="50800" tIns="50800" rIns="50800" bIns="50800" anchor="ctr"/>
          <a:lstStyle/>
          <a:p>
            <a:pPr>
              <a:defRPr sz="3600"/>
            </a:pPr>
          </a:p>
        </p:txBody>
      </p:sp>
      <p:sp>
        <p:nvSpPr>
          <p:cNvPr id="183" name="Argent liquide"/>
          <p:cNvSpPr/>
          <p:nvPr/>
        </p:nvSpPr>
        <p:spPr>
          <a:xfrm>
            <a:off x="1515538" y="3513652"/>
            <a:ext cx="1533005" cy="6287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20071"/>
                </a:lnTo>
                <a:lnTo>
                  <a:pt x="21600" y="0"/>
                </a:lnTo>
                <a:lnTo>
                  <a:pt x="0" y="0"/>
                </a:lnTo>
                <a:close/>
                <a:moveTo>
                  <a:pt x="3019" y="1846"/>
                </a:moveTo>
                <a:lnTo>
                  <a:pt x="9380" y="1846"/>
                </a:lnTo>
                <a:cubicBezTo>
                  <a:pt x="8379" y="3482"/>
                  <a:pt x="7686" y="6872"/>
                  <a:pt x="7686" y="10802"/>
                </a:cubicBezTo>
                <a:cubicBezTo>
                  <a:pt x="7686" y="14732"/>
                  <a:pt x="8379" y="18118"/>
                  <a:pt x="9380" y="19754"/>
                </a:cubicBezTo>
                <a:lnTo>
                  <a:pt x="3019" y="19754"/>
                </a:lnTo>
                <a:cubicBezTo>
                  <a:pt x="2835" y="16931"/>
                  <a:pt x="1920" y="14704"/>
                  <a:pt x="762" y="14256"/>
                </a:cubicBezTo>
                <a:lnTo>
                  <a:pt x="762" y="7344"/>
                </a:lnTo>
                <a:cubicBezTo>
                  <a:pt x="1920" y="6896"/>
                  <a:pt x="2835" y="4669"/>
                  <a:pt x="3019" y="1846"/>
                </a:cubicBezTo>
                <a:close/>
                <a:moveTo>
                  <a:pt x="12080" y="1846"/>
                </a:moveTo>
                <a:lnTo>
                  <a:pt x="18581" y="1846"/>
                </a:lnTo>
                <a:cubicBezTo>
                  <a:pt x="18765" y="4669"/>
                  <a:pt x="19678" y="6896"/>
                  <a:pt x="20836" y="7344"/>
                </a:cubicBezTo>
                <a:lnTo>
                  <a:pt x="20836" y="14256"/>
                </a:lnTo>
                <a:cubicBezTo>
                  <a:pt x="19678" y="14704"/>
                  <a:pt x="18765" y="16931"/>
                  <a:pt x="18581" y="19754"/>
                </a:cubicBezTo>
                <a:lnTo>
                  <a:pt x="12080" y="19754"/>
                </a:lnTo>
                <a:cubicBezTo>
                  <a:pt x="13080" y="18118"/>
                  <a:pt x="13772" y="14732"/>
                  <a:pt x="13772" y="10802"/>
                </a:cubicBezTo>
                <a:cubicBezTo>
                  <a:pt x="13772" y="6872"/>
                  <a:pt x="13080" y="3482"/>
                  <a:pt x="12080" y="1846"/>
                </a:cubicBezTo>
                <a:close/>
                <a:moveTo>
                  <a:pt x="4544" y="7884"/>
                </a:moveTo>
                <a:cubicBezTo>
                  <a:pt x="4232" y="7884"/>
                  <a:pt x="3921" y="8174"/>
                  <a:pt x="3683" y="8754"/>
                </a:cubicBezTo>
                <a:cubicBezTo>
                  <a:pt x="3208" y="9913"/>
                  <a:pt x="3208" y="11795"/>
                  <a:pt x="3683" y="12953"/>
                </a:cubicBezTo>
                <a:cubicBezTo>
                  <a:pt x="4159" y="14112"/>
                  <a:pt x="4929" y="14112"/>
                  <a:pt x="5404" y="12953"/>
                </a:cubicBezTo>
                <a:cubicBezTo>
                  <a:pt x="5880" y="11795"/>
                  <a:pt x="5880" y="9913"/>
                  <a:pt x="5404" y="8754"/>
                </a:cubicBezTo>
                <a:cubicBezTo>
                  <a:pt x="5167" y="8174"/>
                  <a:pt x="4855" y="7884"/>
                  <a:pt x="4544" y="7884"/>
                </a:cubicBezTo>
                <a:close/>
                <a:moveTo>
                  <a:pt x="16914" y="7884"/>
                </a:moveTo>
                <a:cubicBezTo>
                  <a:pt x="16603" y="7884"/>
                  <a:pt x="16291" y="8174"/>
                  <a:pt x="16054" y="8754"/>
                </a:cubicBezTo>
                <a:cubicBezTo>
                  <a:pt x="15578" y="9913"/>
                  <a:pt x="15578" y="11795"/>
                  <a:pt x="16054" y="12953"/>
                </a:cubicBezTo>
                <a:cubicBezTo>
                  <a:pt x="16529" y="14112"/>
                  <a:pt x="17301" y="14112"/>
                  <a:pt x="17776" y="12953"/>
                </a:cubicBezTo>
                <a:cubicBezTo>
                  <a:pt x="18252" y="11795"/>
                  <a:pt x="18252" y="9913"/>
                  <a:pt x="17776" y="8754"/>
                </a:cubicBezTo>
                <a:cubicBezTo>
                  <a:pt x="17539" y="8174"/>
                  <a:pt x="17226" y="7884"/>
                  <a:pt x="16914" y="7884"/>
                </a:cubicBezTo>
                <a:close/>
              </a:path>
            </a:pathLst>
          </a:custGeom>
          <a:blipFill>
            <a:blip r:embed="rId4"/>
          </a:blipFill>
          <a:ln w="12700">
            <a:miter lim="400000"/>
          </a:ln>
        </p:spPr>
        <p:txBody>
          <a:bodyPr lIns="50800" tIns="50800" rIns="50800" bIns="50800" anchor="ctr"/>
          <a:lstStyle/>
          <a:p>
            <a:pPr>
              <a:defRPr sz="3600"/>
            </a:pPr>
          </a:p>
        </p:txBody>
      </p:sp>
      <p:sp>
        <p:nvSpPr>
          <p:cNvPr id="184" name="Argent liquide"/>
          <p:cNvSpPr/>
          <p:nvPr/>
        </p:nvSpPr>
        <p:spPr>
          <a:xfrm>
            <a:off x="1011820" y="3894861"/>
            <a:ext cx="1533005" cy="6287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20071"/>
                </a:lnTo>
                <a:lnTo>
                  <a:pt x="21600" y="0"/>
                </a:lnTo>
                <a:lnTo>
                  <a:pt x="0" y="0"/>
                </a:lnTo>
                <a:close/>
                <a:moveTo>
                  <a:pt x="3019" y="1846"/>
                </a:moveTo>
                <a:lnTo>
                  <a:pt x="9380" y="1846"/>
                </a:lnTo>
                <a:cubicBezTo>
                  <a:pt x="8379" y="3482"/>
                  <a:pt x="7686" y="6872"/>
                  <a:pt x="7686" y="10802"/>
                </a:cubicBezTo>
                <a:cubicBezTo>
                  <a:pt x="7686" y="14732"/>
                  <a:pt x="8379" y="18118"/>
                  <a:pt x="9380" y="19754"/>
                </a:cubicBezTo>
                <a:lnTo>
                  <a:pt x="3019" y="19754"/>
                </a:lnTo>
                <a:cubicBezTo>
                  <a:pt x="2835" y="16931"/>
                  <a:pt x="1920" y="14704"/>
                  <a:pt x="762" y="14256"/>
                </a:cubicBezTo>
                <a:lnTo>
                  <a:pt x="762" y="7344"/>
                </a:lnTo>
                <a:cubicBezTo>
                  <a:pt x="1920" y="6896"/>
                  <a:pt x="2835" y="4669"/>
                  <a:pt x="3019" y="1846"/>
                </a:cubicBezTo>
                <a:close/>
                <a:moveTo>
                  <a:pt x="12080" y="1846"/>
                </a:moveTo>
                <a:lnTo>
                  <a:pt x="18581" y="1846"/>
                </a:lnTo>
                <a:cubicBezTo>
                  <a:pt x="18765" y="4669"/>
                  <a:pt x="19678" y="6896"/>
                  <a:pt x="20836" y="7344"/>
                </a:cubicBezTo>
                <a:lnTo>
                  <a:pt x="20836" y="14256"/>
                </a:lnTo>
                <a:cubicBezTo>
                  <a:pt x="19678" y="14704"/>
                  <a:pt x="18765" y="16931"/>
                  <a:pt x="18581" y="19754"/>
                </a:cubicBezTo>
                <a:lnTo>
                  <a:pt x="12080" y="19754"/>
                </a:lnTo>
                <a:cubicBezTo>
                  <a:pt x="13080" y="18118"/>
                  <a:pt x="13772" y="14732"/>
                  <a:pt x="13772" y="10802"/>
                </a:cubicBezTo>
                <a:cubicBezTo>
                  <a:pt x="13772" y="6872"/>
                  <a:pt x="13080" y="3482"/>
                  <a:pt x="12080" y="1846"/>
                </a:cubicBezTo>
                <a:close/>
                <a:moveTo>
                  <a:pt x="4544" y="7884"/>
                </a:moveTo>
                <a:cubicBezTo>
                  <a:pt x="4232" y="7884"/>
                  <a:pt x="3921" y="8174"/>
                  <a:pt x="3683" y="8754"/>
                </a:cubicBezTo>
                <a:cubicBezTo>
                  <a:pt x="3208" y="9913"/>
                  <a:pt x="3208" y="11795"/>
                  <a:pt x="3683" y="12953"/>
                </a:cubicBezTo>
                <a:cubicBezTo>
                  <a:pt x="4159" y="14112"/>
                  <a:pt x="4929" y="14112"/>
                  <a:pt x="5404" y="12953"/>
                </a:cubicBezTo>
                <a:cubicBezTo>
                  <a:pt x="5880" y="11795"/>
                  <a:pt x="5880" y="9913"/>
                  <a:pt x="5404" y="8754"/>
                </a:cubicBezTo>
                <a:cubicBezTo>
                  <a:pt x="5167" y="8174"/>
                  <a:pt x="4855" y="7884"/>
                  <a:pt x="4544" y="7884"/>
                </a:cubicBezTo>
                <a:close/>
                <a:moveTo>
                  <a:pt x="16914" y="7884"/>
                </a:moveTo>
                <a:cubicBezTo>
                  <a:pt x="16603" y="7884"/>
                  <a:pt x="16291" y="8174"/>
                  <a:pt x="16054" y="8754"/>
                </a:cubicBezTo>
                <a:cubicBezTo>
                  <a:pt x="15578" y="9913"/>
                  <a:pt x="15578" y="11795"/>
                  <a:pt x="16054" y="12953"/>
                </a:cubicBezTo>
                <a:cubicBezTo>
                  <a:pt x="16529" y="14112"/>
                  <a:pt x="17301" y="14112"/>
                  <a:pt x="17776" y="12953"/>
                </a:cubicBezTo>
                <a:cubicBezTo>
                  <a:pt x="18252" y="11795"/>
                  <a:pt x="18252" y="9913"/>
                  <a:pt x="17776" y="8754"/>
                </a:cubicBezTo>
                <a:cubicBezTo>
                  <a:pt x="17539" y="8174"/>
                  <a:pt x="17226" y="7884"/>
                  <a:pt x="16914" y="7884"/>
                </a:cubicBezTo>
                <a:close/>
              </a:path>
            </a:pathLst>
          </a:custGeom>
          <a:blipFill>
            <a:blip r:embed="rId5"/>
          </a:blipFill>
          <a:ln w="12700">
            <a:miter lim="400000"/>
          </a:ln>
        </p:spPr>
        <p:txBody>
          <a:bodyPr lIns="50800" tIns="50800" rIns="50800" bIns="50800" anchor="ctr"/>
          <a:lstStyle/>
          <a:p>
            <a:pPr>
              <a:defRPr sz="3600"/>
            </a:pPr>
          </a:p>
        </p:txBody>
      </p:sp>
      <p:sp>
        <p:nvSpPr>
          <p:cNvPr id="185" name="Argent liquide"/>
          <p:cNvSpPr/>
          <p:nvPr/>
        </p:nvSpPr>
        <p:spPr>
          <a:xfrm>
            <a:off x="1949743" y="3357531"/>
            <a:ext cx="1533005" cy="6287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lnTo>
                  <a:pt x="21600" y="20071"/>
                </a:lnTo>
                <a:lnTo>
                  <a:pt x="21600" y="0"/>
                </a:lnTo>
                <a:lnTo>
                  <a:pt x="0" y="0"/>
                </a:lnTo>
                <a:close/>
                <a:moveTo>
                  <a:pt x="3019" y="1846"/>
                </a:moveTo>
                <a:lnTo>
                  <a:pt x="9380" y="1846"/>
                </a:lnTo>
                <a:cubicBezTo>
                  <a:pt x="8379" y="3482"/>
                  <a:pt x="7686" y="6872"/>
                  <a:pt x="7686" y="10802"/>
                </a:cubicBezTo>
                <a:cubicBezTo>
                  <a:pt x="7686" y="14732"/>
                  <a:pt x="8379" y="18118"/>
                  <a:pt x="9380" y="19754"/>
                </a:cubicBezTo>
                <a:lnTo>
                  <a:pt x="3019" y="19754"/>
                </a:lnTo>
                <a:cubicBezTo>
                  <a:pt x="2835" y="16931"/>
                  <a:pt x="1920" y="14704"/>
                  <a:pt x="762" y="14256"/>
                </a:cubicBezTo>
                <a:lnTo>
                  <a:pt x="762" y="7344"/>
                </a:lnTo>
                <a:cubicBezTo>
                  <a:pt x="1920" y="6896"/>
                  <a:pt x="2835" y="4669"/>
                  <a:pt x="3019" y="1846"/>
                </a:cubicBezTo>
                <a:close/>
                <a:moveTo>
                  <a:pt x="12080" y="1846"/>
                </a:moveTo>
                <a:lnTo>
                  <a:pt x="18581" y="1846"/>
                </a:lnTo>
                <a:cubicBezTo>
                  <a:pt x="18765" y="4669"/>
                  <a:pt x="19678" y="6896"/>
                  <a:pt x="20836" y="7344"/>
                </a:cubicBezTo>
                <a:lnTo>
                  <a:pt x="20836" y="14256"/>
                </a:lnTo>
                <a:cubicBezTo>
                  <a:pt x="19678" y="14704"/>
                  <a:pt x="18765" y="16931"/>
                  <a:pt x="18581" y="19754"/>
                </a:cubicBezTo>
                <a:lnTo>
                  <a:pt x="12080" y="19754"/>
                </a:lnTo>
                <a:cubicBezTo>
                  <a:pt x="13080" y="18118"/>
                  <a:pt x="13772" y="14732"/>
                  <a:pt x="13772" y="10802"/>
                </a:cubicBezTo>
                <a:cubicBezTo>
                  <a:pt x="13772" y="6872"/>
                  <a:pt x="13080" y="3482"/>
                  <a:pt x="12080" y="1846"/>
                </a:cubicBezTo>
                <a:close/>
                <a:moveTo>
                  <a:pt x="4544" y="7884"/>
                </a:moveTo>
                <a:cubicBezTo>
                  <a:pt x="4232" y="7884"/>
                  <a:pt x="3921" y="8174"/>
                  <a:pt x="3683" y="8754"/>
                </a:cubicBezTo>
                <a:cubicBezTo>
                  <a:pt x="3208" y="9913"/>
                  <a:pt x="3208" y="11795"/>
                  <a:pt x="3683" y="12953"/>
                </a:cubicBezTo>
                <a:cubicBezTo>
                  <a:pt x="4159" y="14112"/>
                  <a:pt x="4929" y="14112"/>
                  <a:pt x="5404" y="12953"/>
                </a:cubicBezTo>
                <a:cubicBezTo>
                  <a:pt x="5880" y="11795"/>
                  <a:pt x="5880" y="9913"/>
                  <a:pt x="5404" y="8754"/>
                </a:cubicBezTo>
                <a:cubicBezTo>
                  <a:pt x="5167" y="8174"/>
                  <a:pt x="4855" y="7884"/>
                  <a:pt x="4544" y="7884"/>
                </a:cubicBezTo>
                <a:close/>
                <a:moveTo>
                  <a:pt x="16914" y="7884"/>
                </a:moveTo>
                <a:cubicBezTo>
                  <a:pt x="16603" y="7884"/>
                  <a:pt x="16291" y="8174"/>
                  <a:pt x="16054" y="8754"/>
                </a:cubicBezTo>
                <a:cubicBezTo>
                  <a:pt x="15578" y="9913"/>
                  <a:pt x="15578" y="11795"/>
                  <a:pt x="16054" y="12953"/>
                </a:cubicBezTo>
                <a:cubicBezTo>
                  <a:pt x="16529" y="14112"/>
                  <a:pt x="17301" y="14112"/>
                  <a:pt x="17776" y="12953"/>
                </a:cubicBezTo>
                <a:cubicBezTo>
                  <a:pt x="18252" y="11795"/>
                  <a:pt x="18252" y="9913"/>
                  <a:pt x="17776" y="8754"/>
                </a:cubicBezTo>
                <a:cubicBezTo>
                  <a:pt x="17539" y="8174"/>
                  <a:pt x="17226" y="7884"/>
                  <a:pt x="16914" y="7884"/>
                </a:cubicBezTo>
                <a:close/>
              </a:path>
            </a:pathLst>
          </a:custGeom>
          <a:blipFill>
            <a:blip r:embed="rId6"/>
          </a:blipFill>
          <a:ln w="12700">
            <a:miter lim="400000"/>
          </a:ln>
        </p:spPr>
        <p:txBody>
          <a:bodyPr lIns="50800" tIns="50800" rIns="50800" bIns="50800" anchor="ctr"/>
          <a:lstStyle/>
          <a:p>
            <a:pPr>
              <a:defRPr sz="3600"/>
            </a:pP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87" name="La nature des cibles"/>
          <p:cNvSpPr txBox="1"/>
          <p:nvPr>
            <p:ph type="title"/>
          </p:nvPr>
        </p:nvSpPr>
        <p:spPr>
          <a:prstGeom prst="rect">
            <a:avLst/>
          </a:prstGeom>
        </p:spPr>
        <p:txBody>
          <a:bodyPr/>
          <a:lstStyle/>
          <a:p>
            <a:pPr/>
            <a:r>
              <a:t>La nature des cibles</a:t>
            </a:r>
          </a:p>
        </p:txBody>
      </p:sp>
      <p:sp>
        <p:nvSpPr>
          <p:cNvPr id="188" name="Décideurs politiques (partis, élus parlementaires…)…"/>
          <p:cNvSpPr txBox="1"/>
          <p:nvPr/>
        </p:nvSpPr>
        <p:spPr>
          <a:xfrm>
            <a:off x="841690" y="4323014"/>
            <a:ext cx="11430002" cy="46200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Décideurs politiques (partis, élus parlementaires…)</a:t>
            </a:r>
          </a:p>
          <a:p>
            <a:pPr/>
            <a:r>
              <a:t>Décideurs économiques (chambres de commerce…)</a:t>
            </a:r>
          </a:p>
          <a:p>
            <a:pPr/>
            <a:r>
              <a:t>Syndicats</a:t>
            </a:r>
          </a:p>
          <a:p>
            <a:pPr/>
            <a:r>
              <a:t>Citoyens</a:t>
            </a:r>
          </a:p>
          <a:p>
            <a:pPr/>
            <a:r>
              <a:t>Association de consommateur</a:t>
            </a:r>
          </a:p>
        </p:txBody>
      </p:sp>
      <p:sp>
        <p:nvSpPr>
          <p:cNvPr id="189" name="Cibles Institutionnelles"/>
          <p:cNvSpPr txBox="1"/>
          <p:nvPr/>
        </p:nvSpPr>
        <p:spPr>
          <a:xfrm>
            <a:off x="3916934" y="3392286"/>
            <a:ext cx="5170933" cy="7338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3"/>
                </a:solidFill>
              </a:defRPr>
            </a:lvl1pPr>
          </a:lstStyle>
          <a:p>
            <a:pPr/>
            <a:r>
              <a:t>Cibles Institutionnelles</a:t>
            </a:r>
          </a:p>
        </p:txBody>
      </p:sp>
      <p:sp>
        <p:nvSpPr>
          <p:cNvPr id="190" name="École"/>
          <p:cNvSpPr/>
          <p:nvPr/>
        </p:nvSpPr>
        <p:spPr>
          <a:xfrm>
            <a:off x="10059482" y="2894296"/>
            <a:ext cx="1310425" cy="1226822"/>
          </a:xfrm>
          <a:custGeom>
            <a:avLst/>
            <a:gdLst/>
            <a:ahLst/>
            <a:cxnLst>
              <a:cxn ang="0">
                <a:pos x="wd2" y="hd2"/>
              </a:cxn>
              <a:cxn ang="5400000">
                <a:pos x="wd2" y="hd2"/>
              </a:cxn>
              <a:cxn ang="10800000">
                <a:pos x="wd2" y="hd2"/>
              </a:cxn>
              <a:cxn ang="16200000">
                <a:pos x="wd2" y="hd2"/>
              </a:cxn>
            </a:cxnLst>
            <a:rect l="0" t="0" r="r" b="b"/>
            <a:pathLst>
              <a:path w="21600" h="21594" fill="norm" stroke="1" extrusionOk="0">
                <a:moveTo>
                  <a:pt x="11838" y="1"/>
                </a:moveTo>
                <a:cubicBezTo>
                  <a:pt x="11451" y="20"/>
                  <a:pt x="11064" y="444"/>
                  <a:pt x="10677" y="58"/>
                </a:cubicBezTo>
                <a:cubicBezTo>
                  <a:pt x="10677" y="193"/>
                  <a:pt x="10677" y="375"/>
                  <a:pt x="10677" y="559"/>
                </a:cubicBezTo>
                <a:lnTo>
                  <a:pt x="10677" y="1177"/>
                </a:lnTo>
                <a:lnTo>
                  <a:pt x="10677" y="2404"/>
                </a:lnTo>
                <a:lnTo>
                  <a:pt x="7941" y="3999"/>
                </a:lnTo>
                <a:lnTo>
                  <a:pt x="5624" y="3999"/>
                </a:lnTo>
                <a:lnTo>
                  <a:pt x="5624" y="5805"/>
                </a:lnTo>
                <a:lnTo>
                  <a:pt x="0" y="5805"/>
                </a:lnTo>
                <a:lnTo>
                  <a:pt x="0" y="7219"/>
                </a:lnTo>
                <a:lnTo>
                  <a:pt x="21600" y="7219"/>
                </a:lnTo>
                <a:lnTo>
                  <a:pt x="21600" y="5805"/>
                </a:lnTo>
                <a:lnTo>
                  <a:pt x="15976" y="5805"/>
                </a:lnTo>
                <a:lnTo>
                  <a:pt x="15976" y="3999"/>
                </a:lnTo>
                <a:lnTo>
                  <a:pt x="13660" y="3999"/>
                </a:lnTo>
                <a:lnTo>
                  <a:pt x="10925" y="2404"/>
                </a:lnTo>
                <a:lnTo>
                  <a:pt x="10925" y="1325"/>
                </a:lnTo>
                <a:cubicBezTo>
                  <a:pt x="11358" y="1431"/>
                  <a:pt x="11792" y="847"/>
                  <a:pt x="12226" y="1278"/>
                </a:cubicBezTo>
                <a:cubicBezTo>
                  <a:pt x="12226" y="979"/>
                  <a:pt x="12226" y="460"/>
                  <a:pt x="12226" y="161"/>
                </a:cubicBezTo>
                <a:cubicBezTo>
                  <a:pt x="12097" y="32"/>
                  <a:pt x="11967" y="-6"/>
                  <a:pt x="11838" y="1"/>
                </a:cubicBezTo>
                <a:close/>
                <a:moveTo>
                  <a:pt x="10800" y="3999"/>
                </a:moveTo>
                <a:cubicBezTo>
                  <a:pt x="11375" y="3999"/>
                  <a:pt x="11841" y="4497"/>
                  <a:pt x="11841" y="5111"/>
                </a:cubicBezTo>
                <a:cubicBezTo>
                  <a:pt x="11841" y="5725"/>
                  <a:pt x="11375" y="6223"/>
                  <a:pt x="10800" y="6223"/>
                </a:cubicBezTo>
                <a:cubicBezTo>
                  <a:pt x="10225" y="6223"/>
                  <a:pt x="9760" y="5725"/>
                  <a:pt x="9761" y="5111"/>
                </a:cubicBezTo>
                <a:cubicBezTo>
                  <a:pt x="9761" y="4497"/>
                  <a:pt x="10225" y="3999"/>
                  <a:pt x="10800" y="3999"/>
                </a:cubicBezTo>
                <a:close/>
                <a:moveTo>
                  <a:pt x="494" y="7753"/>
                </a:moveTo>
                <a:lnTo>
                  <a:pt x="494" y="21594"/>
                </a:lnTo>
                <a:lnTo>
                  <a:pt x="7305" y="21594"/>
                </a:lnTo>
                <a:lnTo>
                  <a:pt x="7305" y="20913"/>
                </a:lnTo>
                <a:lnTo>
                  <a:pt x="8006" y="20913"/>
                </a:lnTo>
                <a:lnTo>
                  <a:pt x="8006" y="20205"/>
                </a:lnTo>
                <a:lnTo>
                  <a:pt x="8704" y="20205"/>
                </a:lnTo>
                <a:lnTo>
                  <a:pt x="8704" y="19498"/>
                </a:lnTo>
                <a:lnTo>
                  <a:pt x="9200" y="19498"/>
                </a:lnTo>
                <a:lnTo>
                  <a:pt x="9200" y="16916"/>
                </a:lnTo>
                <a:lnTo>
                  <a:pt x="8461" y="16916"/>
                </a:lnTo>
                <a:lnTo>
                  <a:pt x="10787" y="15561"/>
                </a:lnTo>
                <a:lnTo>
                  <a:pt x="13110" y="16916"/>
                </a:lnTo>
                <a:lnTo>
                  <a:pt x="12401" y="16916"/>
                </a:lnTo>
                <a:lnTo>
                  <a:pt x="12401" y="19498"/>
                </a:lnTo>
                <a:lnTo>
                  <a:pt x="12898" y="19498"/>
                </a:lnTo>
                <a:lnTo>
                  <a:pt x="12898" y="20205"/>
                </a:lnTo>
                <a:lnTo>
                  <a:pt x="13596" y="20205"/>
                </a:lnTo>
                <a:lnTo>
                  <a:pt x="13596" y="20913"/>
                </a:lnTo>
                <a:lnTo>
                  <a:pt x="14295" y="20913"/>
                </a:lnTo>
                <a:lnTo>
                  <a:pt x="14295" y="21594"/>
                </a:lnTo>
                <a:lnTo>
                  <a:pt x="21107" y="21594"/>
                </a:lnTo>
                <a:lnTo>
                  <a:pt x="21107" y="7753"/>
                </a:lnTo>
                <a:lnTo>
                  <a:pt x="494" y="7753"/>
                </a:lnTo>
                <a:close/>
                <a:moveTo>
                  <a:pt x="1801" y="9133"/>
                </a:moveTo>
                <a:lnTo>
                  <a:pt x="4293" y="9133"/>
                </a:lnTo>
                <a:lnTo>
                  <a:pt x="4293" y="11148"/>
                </a:lnTo>
                <a:lnTo>
                  <a:pt x="1801" y="11148"/>
                </a:lnTo>
                <a:lnTo>
                  <a:pt x="1801" y="9133"/>
                </a:lnTo>
                <a:close/>
                <a:moveTo>
                  <a:pt x="5670" y="9133"/>
                </a:moveTo>
                <a:lnTo>
                  <a:pt x="8162" y="9133"/>
                </a:lnTo>
                <a:lnTo>
                  <a:pt x="8162" y="11148"/>
                </a:lnTo>
                <a:lnTo>
                  <a:pt x="5670" y="11148"/>
                </a:lnTo>
                <a:lnTo>
                  <a:pt x="5670" y="9133"/>
                </a:lnTo>
                <a:close/>
                <a:moveTo>
                  <a:pt x="9539" y="9133"/>
                </a:moveTo>
                <a:lnTo>
                  <a:pt x="12032" y="9133"/>
                </a:lnTo>
                <a:lnTo>
                  <a:pt x="12032" y="11148"/>
                </a:lnTo>
                <a:lnTo>
                  <a:pt x="9539" y="11148"/>
                </a:lnTo>
                <a:lnTo>
                  <a:pt x="9539" y="9133"/>
                </a:lnTo>
                <a:close/>
                <a:moveTo>
                  <a:pt x="13411" y="9133"/>
                </a:moveTo>
                <a:lnTo>
                  <a:pt x="15901" y="9133"/>
                </a:lnTo>
                <a:lnTo>
                  <a:pt x="15901" y="11148"/>
                </a:lnTo>
                <a:lnTo>
                  <a:pt x="13411" y="11148"/>
                </a:lnTo>
                <a:lnTo>
                  <a:pt x="13411" y="9133"/>
                </a:lnTo>
                <a:close/>
                <a:moveTo>
                  <a:pt x="17280" y="9133"/>
                </a:moveTo>
                <a:lnTo>
                  <a:pt x="19771" y="9133"/>
                </a:lnTo>
                <a:lnTo>
                  <a:pt x="19771" y="11148"/>
                </a:lnTo>
                <a:lnTo>
                  <a:pt x="17280" y="11148"/>
                </a:lnTo>
                <a:lnTo>
                  <a:pt x="17280" y="9133"/>
                </a:lnTo>
                <a:close/>
                <a:moveTo>
                  <a:pt x="1801" y="13025"/>
                </a:moveTo>
                <a:lnTo>
                  <a:pt x="4293" y="13025"/>
                </a:lnTo>
                <a:lnTo>
                  <a:pt x="4293" y="15040"/>
                </a:lnTo>
                <a:lnTo>
                  <a:pt x="1801" y="15040"/>
                </a:lnTo>
                <a:lnTo>
                  <a:pt x="1801" y="13025"/>
                </a:lnTo>
                <a:close/>
                <a:moveTo>
                  <a:pt x="5670" y="13025"/>
                </a:moveTo>
                <a:lnTo>
                  <a:pt x="8162" y="13025"/>
                </a:lnTo>
                <a:lnTo>
                  <a:pt x="8162" y="15040"/>
                </a:lnTo>
                <a:lnTo>
                  <a:pt x="5670" y="15040"/>
                </a:lnTo>
                <a:lnTo>
                  <a:pt x="5670" y="13025"/>
                </a:lnTo>
                <a:close/>
                <a:moveTo>
                  <a:pt x="9539" y="13025"/>
                </a:moveTo>
                <a:lnTo>
                  <a:pt x="12032" y="13025"/>
                </a:lnTo>
                <a:lnTo>
                  <a:pt x="12032" y="15040"/>
                </a:lnTo>
                <a:lnTo>
                  <a:pt x="9539" y="15040"/>
                </a:lnTo>
                <a:lnTo>
                  <a:pt x="9539" y="13025"/>
                </a:lnTo>
                <a:close/>
                <a:moveTo>
                  <a:pt x="13411" y="13025"/>
                </a:moveTo>
                <a:lnTo>
                  <a:pt x="15901" y="13025"/>
                </a:lnTo>
                <a:lnTo>
                  <a:pt x="15901" y="15040"/>
                </a:lnTo>
                <a:lnTo>
                  <a:pt x="13411" y="15040"/>
                </a:lnTo>
                <a:lnTo>
                  <a:pt x="13411" y="13025"/>
                </a:lnTo>
                <a:close/>
                <a:moveTo>
                  <a:pt x="17280" y="13025"/>
                </a:moveTo>
                <a:lnTo>
                  <a:pt x="19771" y="13025"/>
                </a:lnTo>
                <a:lnTo>
                  <a:pt x="19771" y="15040"/>
                </a:lnTo>
                <a:lnTo>
                  <a:pt x="17280" y="15040"/>
                </a:lnTo>
                <a:lnTo>
                  <a:pt x="17280" y="13025"/>
                </a:lnTo>
                <a:close/>
                <a:moveTo>
                  <a:pt x="1801" y="16916"/>
                </a:moveTo>
                <a:lnTo>
                  <a:pt x="4293" y="16916"/>
                </a:lnTo>
                <a:lnTo>
                  <a:pt x="4293" y="18931"/>
                </a:lnTo>
                <a:lnTo>
                  <a:pt x="1801" y="18931"/>
                </a:lnTo>
                <a:lnTo>
                  <a:pt x="1801" y="16916"/>
                </a:lnTo>
                <a:close/>
                <a:moveTo>
                  <a:pt x="5670" y="16916"/>
                </a:moveTo>
                <a:lnTo>
                  <a:pt x="8162" y="16916"/>
                </a:lnTo>
                <a:lnTo>
                  <a:pt x="8162" y="18931"/>
                </a:lnTo>
                <a:lnTo>
                  <a:pt x="5670" y="18931"/>
                </a:lnTo>
                <a:lnTo>
                  <a:pt x="5670" y="16916"/>
                </a:lnTo>
                <a:close/>
                <a:moveTo>
                  <a:pt x="9734" y="16916"/>
                </a:moveTo>
                <a:lnTo>
                  <a:pt x="9734" y="19498"/>
                </a:lnTo>
                <a:lnTo>
                  <a:pt x="11868" y="19498"/>
                </a:lnTo>
                <a:lnTo>
                  <a:pt x="11868" y="16916"/>
                </a:lnTo>
                <a:lnTo>
                  <a:pt x="9734" y="16916"/>
                </a:lnTo>
                <a:close/>
                <a:moveTo>
                  <a:pt x="13411" y="16916"/>
                </a:moveTo>
                <a:lnTo>
                  <a:pt x="15901" y="16916"/>
                </a:lnTo>
                <a:lnTo>
                  <a:pt x="15901" y="18931"/>
                </a:lnTo>
                <a:lnTo>
                  <a:pt x="13411" y="18931"/>
                </a:lnTo>
                <a:lnTo>
                  <a:pt x="13411" y="16916"/>
                </a:lnTo>
                <a:close/>
                <a:moveTo>
                  <a:pt x="17280" y="16916"/>
                </a:moveTo>
                <a:lnTo>
                  <a:pt x="19771" y="16916"/>
                </a:lnTo>
                <a:lnTo>
                  <a:pt x="19771" y="18931"/>
                </a:lnTo>
                <a:lnTo>
                  <a:pt x="17280" y="18931"/>
                </a:lnTo>
                <a:lnTo>
                  <a:pt x="17280" y="16916"/>
                </a:lnTo>
                <a:close/>
              </a:path>
            </a:pathLst>
          </a:custGeom>
          <a:blipFill>
            <a:blip r:embed="rId2"/>
          </a:blipFill>
          <a:ln w="12700">
            <a:miter lim="400000"/>
          </a:ln>
        </p:spPr>
        <p:txBody>
          <a:bodyPr lIns="50800" tIns="50800" rIns="50800" bIns="50800" anchor="ctr"/>
          <a:lstStyle/>
          <a:p>
            <a:pPr>
              <a:defRPr sz="3600"/>
            </a:pPr>
          </a:p>
        </p:txBody>
      </p:sp>
      <p:sp>
        <p:nvSpPr>
          <p:cNvPr id="191" name="Palais de justice"/>
          <p:cNvSpPr/>
          <p:nvPr/>
        </p:nvSpPr>
        <p:spPr>
          <a:xfrm>
            <a:off x="1675318" y="2851117"/>
            <a:ext cx="1270001" cy="1270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800" y="0"/>
                </a:moveTo>
                <a:lnTo>
                  <a:pt x="1158" y="3613"/>
                </a:lnTo>
                <a:lnTo>
                  <a:pt x="1158" y="4293"/>
                </a:lnTo>
                <a:lnTo>
                  <a:pt x="20444" y="4293"/>
                </a:lnTo>
                <a:lnTo>
                  <a:pt x="20444" y="3613"/>
                </a:lnTo>
                <a:lnTo>
                  <a:pt x="10800" y="0"/>
                </a:lnTo>
                <a:close/>
                <a:moveTo>
                  <a:pt x="2354" y="4683"/>
                </a:moveTo>
                <a:lnTo>
                  <a:pt x="2354" y="6036"/>
                </a:lnTo>
                <a:lnTo>
                  <a:pt x="3269" y="6036"/>
                </a:lnTo>
                <a:lnTo>
                  <a:pt x="3269" y="6676"/>
                </a:lnTo>
                <a:cubicBezTo>
                  <a:pt x="3553" y="6676"/>
                  <a:pt x="3618" y="7023"/>
                  <a:pt x="3618" y="7023"/>
                </a:cubicBezTo>
                <a:lnTo>
                  <a:pt x="3618" y="15657"/>
                </a:lnTo>
                <a:lnTo>
                  <a:pt x="3346" y="15657"/>
                </a:lnTo>
                <a:lnTo>
                  <a:pt x="3346" y="16762"/>
                </a:lnTo>
                <a:lnTo>
                  <a:pt x="2354" y="16762"/>
                </a:lnTo>
                <a:lnTo>
                  <a:pt x="2354" y="18115"/>
                </a:lnTo>
                <a:lnTo>
                  <a:pt x="19246" y="18115"/>
                </a:lnTo>
                <a:lnTo>
                  <a:pt x="19246" y="16762"/>
                </a:lnTo>
                <a:lnTo>
                  <a:pt x="18254" y="16762"/>
                </a:lnTo>
                <a:lnTo>
                  <a:pt x="18254" y="15657"/>
                </a:lnTo>
                <a:lnTo>
                  <a:pt x="17984" y="15657"/>
                </a:lnTo>
                <a:lnTo>
                  <a:pt x="17984" y="7023"/>
                </a:lnTo>
                <a:cubicBezTo>
                  <a:pt x="17984" y="7023"/>
                  <a:pt x="18049" y="6676"/>
                  <a:pt x="18333" y="6676"/>
                </a:cubicBezTo>
                <a:lnTo>
                  <a:pt x="18333" y="6036"/>
                </a:lnTo>
                <a:lnTo>
                  <a:pt x="19246" y="6036"/>
                </a:lnTo>
                <a:lnTo>
                  <a:pt x="19246" y="4683"/>
                </a:lnTo>
                <a:lnTo>
                  <a:pt x="2354" y="4683"/>
                </a:lnTo>
                <a:close/>
                <a:moveTo>
                  <a:pt x="5670" y="6036"/>
                </a:moveTo>
                <a:lnTo>
                  <a:pt x="7489" y="6036"/>
                </a:lnTo>
                <a:lnTo>
                  <a:pt x="7489" y="6676"/>
                </a:lnTo>
                <a:cubicBezTo>
                  <a:pt x="7773" y="6676"/>
                  <a:pt x="7838" y="7023"/>
                  <a:pt x="7838" y="7023"/>
                </a:cubicBezTo>
                <a:lnTo>
                  <a:pt x="7838" y="15657"/>
                </a:lnTo>
                <a:lnTo>
                  <a:pt x="7568" y="15657"/>
                </a:lnTo>
                <a:lnTo>
                  <a:pt x="7568" y="16762"/>
                </a:lnTo>
                <a:lnTo>
                  <a:pt x="5591" y="16762"/>
                </a:lnTo>
                <a:lnTo>
                  <a:pt x="5591" y="15657"/>
                </a:lnTo>
                <a:lnTo>
                  <a:pt x="5321" y="15657"/>
                </a:lnTo>
                <a:lnTo>
                  <a:pt x="5321" y="7023"/>
                </a:lnTo>
                <a:cubicBezTo>
                  <a:pt x="5321" y="7023"/>
                  <a:pt x="5386" y="6676"/>
                  <a:pt x="5670" y="6676"/>
                </a:cubicBezTo>
                <a:lnTo>
                  <a:pt x="5670" y="6036"/>
                </a:lnTo>
                <a:close/>
                <a:moveTo>
                  <a:pt x="9890" y="6036"/>
                </a:moveTo>
                <a:lnTo>
                  <a:pt x="11710" y="6036"/>
                </a:lnTo>
                <a:lnTo>
                  <a:pt x="11710" y="6676"/>
                </a:lnTo>
                <a:cubicBezTo>
                  <a:pt x="11993" y="6676"/>
                  <a:pt x="12059" y="7023"/>
                  <a:pt x="12059" y="7023"/>
                </a:cubicBezTo>
                <a:lnTo>
                  <a:pt x="12059" y="15657"/>
                </a:lnTo>
                <a:lnTo>
                  <a:pt x="11789" y="15657"/>
                </a:lnTo>
                <a:lnTo>
                  <a:pt x="11789" y="16762"/>
                </a:lnTo>
                <a:lnTo>
                  <a:pt x="9813" y="16762"/>
                </a:lnTo>
                <a:lnTo>
                  <a:pt x="9813" y="15657"/>
                </a:lnTo>
                <a:lnTo>
                  <a:pt x="9541" y="15657"/>
                </a:lnTo>
                <a:lnTo>
                  <a:pt x="9541" y="7023"/>
                </a:lnTo>
                <a:cubicBezTo>
                  <a:pt x="9541" y="7023"/>
                  <a:pt x="9607" y="6676"/>
                  <a:pt x="9890" y="6676"/>
                </a:cubicBezTo>
                <a:lnTo>
                  <a:pt x="9890" y="6036"/>
                </a:lnTo>
                <a:close/>
                <a:moveTo>
                  <a:pt x="14113" y="6036"/>
                </a:moveTo>
                <a:lnTo>
                  <a:pt x="15932" y="6036"/>
                </a:lnTo>
                <a:lnTo>
                  <a:pt x="15932" y="6676"/>
                </a:lnTo>
                <a:cubicBezTo>
                  <a:pt x="16216" y="6676"/>
                  <a:pt x="16281" y="7023"/>
                  <a:pt x="16281" y="7023"/>
                </a:cubicBezTo>
                <a:lnTo>
                  <a:pt x="16281" y="15657"/>
                </a:lnTo>
                <a:lnTo>
                  <a:pt x="16009" y="15657"/>
                </a:lnTo>
                <a:lnTo>
                  <a:pt x="16009" y="16762"/>
                </a:lnTo>
                <a:lnTo>
                  <a:pt x="14033" y="16762"/>
                </a:lnTo>
                <a:lnTo>
                  <a:pt x="14033" y="15657"/>
                </a:lnTo>
                <a:lnTo>
                  <a:pt x="13763" y="15657"/>
                </a:lnTo>
                <a:lnTo>
                  <a:pt x="13763" y="7023"/>
                </a:lnTo>
                <a:cubicBezTo>
                  <a:pt x="13763" y="7023"/>
                  <a:pt x="13829" y="6676"/>
                  <a:pt x="14113" y="6676"/>
                </a:cubicBezTo>
                <a:lnTo>
                  <a:pt x="14113" y="6036"/>
                </a:lnTo>
                <a:close/>
                <a:moveTo>
                  <a:pt x="1158" y="18505"/>
                </a:moveTo>
                <a:lnTo>
                  <a:pt x="1158" y="19858"/>
                </a:lnTo>
                <a:lnTo>
                  <a:pt x="20444" y="19858"/>
                </a:lnTo>
                <a:lnTo>
                  <a:pt x="20444" y="18505"/>
                </a:lnTo>
                <a:lnTo>
                  <a:pt x="1158" y="18505"/>
                </a:lnTo>
                <a:close/>
                <a:moveTo>
                  <a:pt x="0" y="20247"/>
                </a:moveTo>
                <a:lnTo>
                  <a:pt x="0" y="21600"/>
                </a:lnTo>
                <a:lnTo>
                  <a:pt x="21600" y="21600"/>
                </a:lnTo>
                <a:lnTo>
                  <a:pt x="21600" y="20247"/>
                </a:lnTo>
                <a:lnTo>
                  <a:pt x="0" y="20247"/>
                </a:lnTo>
                <a:close/>
              </a:path>
            </a:pathLst>
          </a:custGeom>
          <a:blipFill>
            <a:blip r:embed="rId3"/>
          </a:blipFill>
          <a:ln w="12700">
            <a:miter lim="400000"/>
          </a:ln>
        </p:spPr>
        <p:txBody>
          <a:bodyPr lIns="50800" tIns="50800" rIns="50800" bIns="50800" anchor="ctr"/>
          <a:lstStyle/>
          <a:p>
            <a:pPr>
              <a:defRPr sz="3600"/>
            </a:pP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93" name="La nature des cibles"/>
          <p:cNvSpPr txBox="1"/>
          <p:nvPr>
            <p:ph type="title"/>
          </p:nvPr>
        </p:nvSpPr>
        <p:spPr>
          <a:prstGeom prst="rect">
            <a:avLst/>
          </a:prstGeom>
        </p:spPr>
        <p:txBody>
          <a:bodyPr/>
          <a:lstStyle/>
          <a:p>
            <a:pPr/>
            <a:r>
              <a:t>La nature des cibles</a:t>
            </a:r>
          </a:p>
        </p:txBody>
      </p:sp>
      <p:sp>
        <p:nvSpPr>
          <p:cNvPr id="194" name="Clients et prospects…"/>
          <p:cNvSpPr txBox="1"/>
          <p:nvPr/>
        </p:nvSpPr>
        <p:spPr>
          <a:xfrm>
            <a:off x="841690" y="5294564"/>
            <a:ext cx="11430002" cy="26769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Clients et prospects</a:t>
            </a:r>
          </a:p>
          <a:p>
            <a:pPr/>
            <a:r>
              <a:t>Prescripteurs</a:t>
            </a:r>
          </a:p>
          <a:p>
            <a:pPr/>
            <a:r>
              <a:t>Distributeurs et fournisseurs</a:t>
            </a:r>
          </a:p>
          <a:p>
            <a:pPr/>
            <a:r>
              <a:t>Leaders d’opinion</a:t>
            </a:r>
          </a:p>
        </p:txBody>
      </p:sp>
      <p:sp>
        <p:nvSpPr>
          <p:cNvPr id="195" name="Cibles commerciales"/>
          <p:cNvSpPr txBox="1"/>
          <p:nvPr/>
        </p:nvSpPr>
        <p:spPr>
          <a:xfrm>
            <a:off x="4074020" y="3392286"/>
            <a:ext cx="4856760" cy="7338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3"/>
                </a:solidFill>
              </a:defRPr>
            </a:lvl1pPr>
          </a:lstStyle>
          <a:p>
            <a:pPr/>
            <a:r>
              <a:t>Cibles commerciales</a:t>
            </a:r>
          </a:p>
        </p:txBody>
      </p:sp>
      <p:sp>
        <p:nvSpPr>
          <p:cNvPr id="196" name="Homme"/>
          <p:cNvSpPr/>
          <p:nvPr/>
        </p:nvSpPr>
        <p:spPr>
          <a:xfrm>
            <a:off x="1743667" y="5597460"/>
            <a:ext cx="593442" cy="1532064"/>
          </a:xfrm>
          <a:custGeom>
            <a:avLst/>
            <a:gdLst/>
            <a:ahLst/>
            <a:cxnLst>
              <a:cxn ang="0">
                <a:pos x="wd2" y="hd2"/>
              </a:cxn>
              <a:cxn ang="5400000">
                <a:pos x="wd2" y="hd2"/>
              </a:cxn>
              <a:cxn ang="10800000">
                <a:pos x="wd2" y="hd2"/>
              </a:cxn>
              <a:cxn ang="16200000">
                <a:pos x="wd2" y="hd2"/>
              </a:cxn>
            </a:cxnLst>
            <a:rect l="0" t="0" r="r" b="b"/>
            <a:pathLst>
              <a:path w="21470" h="21502" fill="norm" stroke="1" extrusionOk="0">
                <a:moveTo>
                  <a:pt x="10246" y="10"/>
                </a:moveTo>
                <a:cubicBezTo>
                  <a:pt x="9651" y="39"/>
                  <a:pt x="9052" y="142"/>
                  <a:pt x="8490" y="331"/>
                </a:cubicBezTo>
                <a:cubicBezTo>
                  <a:pt x="7409" y="697"/>
                  <a:pt x="7827" y="1471"/>
                  <a:pt x="7827" y="1471"/>
                </a:cubicBezTo>
                <a:cubicBezTo>
                  <a:pt x="7827" y="1471"/>
                  <a:pt x="7467" y="1472"/>
                  <a:pt x="7689" y="1837"/>
                </a:cubicBezTo>
                <a:cubicBezTo>
                  <a:pt x="7827" y="2069"/>
                  <a:pt x="7730" y="2122"/>
                  <a:pt x="8174" y="2197"/>
                </a:cubicBezTo>
                <a:cubicBezTo>
                  <a:pt x="8285" y="2477"/>
                  <a:pt x="8629" y="2493"/>
                  <a:pt x="8629" y="2983"/>
                </a:cubicBezTo>
                <a:cubicBezTo>
                  <a:pt x="8629" y="2988"/>
                  <a:pt x="8355" y="2978"/>
                  <a:pt x="8161" y="3134"/>
                </a:cubicBezTo>
                <a:cubicBezTo>
                  <a:pt x="8106" y="3177"/>
                  <a:pt x="8049" y="3322"/>
                  <a:pt x="7827" y="3359"/>
                </a:cubicBezTo>
                <a:cubicBezTo>
                  <a:pt x="6842" y="3542"/>
                  <a:pt x="4636" y="3731"/>
                  <a:pt x="4095" y="3941"/>
                </a:cubicBezTo>
                <a:cubicBezTo>
                  <a:pt x="3332" y="4237"/>
                  <a:pt x="185" y="6557"/>
                  <a:pt x="185" y="6783"/>
                </a:cubicBezTo>
                <a:cubicBezTo>
                  <a:pt x="185" y="7133"/>
                  <a:pt x="112" y="7369"/>
                  <a:pt x="306" y="7546"/>
                </a:cubicBezTo>
                <a:cubicBezTo>
                  <a:pt x="1138" y="8300"/>
                  <a:pt x="2140" y="9548"/>
                  <a:pt x="3388" y="10139"/>
                </a:cubicBezTo>
                <a:cubicBezTo>
                  <a:pt x="3555" y="10220"/>
                  <a:pt x="3874" y="10313"/>
                  <a:pt x="4290" y="10366"/>
                </a:cubicBezTo>
                <a:cubicBezTo>
                  <a:pt x="4706" y="10420"/>
                  <a:pt x="5414" y="10539"/>
                  <a:pt x="5400" y="10636"/>
                </a:cubicBezTo>
                <a:cubicBezTo>
                  <a:pt x="5261" y="11507"/>
                  <a:pt x="4984" y="13595"/>
                  <a:pt x="4775" y="14591"/>
                </a:cubicBezTo>
                <a:cubicBezTo>
                  <a:pt x="4637" y="15242"/>
                  <a:pt x="4526" y="15984"/>
                  <a:pt x="4429" y="16447"/>
                </a:cubicBezTo>
                <a:cubicBezTo>
                  <a:pt x="4262" y="17244"/>
                  <a:pt x="4221" y="18180"/>
                  <a:pt x="3666" y="19165"/>
                </a:cubicBezTo>
                <a:cubicBezTo>
                  <a:pt x="3416" y="19617"/>
                  <a:pt x="2972" y="20214"/>
                  <a:pt x="3250" y="20214"/>
                </a:cubicBezTo>
                <a:cubicBezTo>
                  <a:pt x="2833" y="20612"/>
                  <a:pt x="1236" y="20827"/>
                  <a:pt x="432" y="20913"/>
                </a:cubicBezTo>
                <a:cubicBezTo>
                  <a:pt x="154" y="20940"/>
                  <a:pt x="-25" y="21043"/>
                  <a:pt x="3" y="21156"/>
                </a:cubicBezTo>
                <a:lnTo>
                  <a:pt x="29" y="21225"/>
                </a:lnTo>
                <a:cubicBezTo>
                  <a:pt x="43" y="21311"/>
                  <a:pt x="324" y="21344"/>
                  <a:pt x="393" y="21344"/>
                </a:cubicBezTo>
                <a:cubicBezTo>
                  <a:pt x="837" y="21376"/>
                  <a:pt x="2207" y="21461"/>
                  <a:pt x="3206" y="21305"/>
                </a:cubicBezTo>
                <a:cubicBezTo>
                  <a:pt x="4371" y="21128"/>
                  <a:pt x="5857" y="21247"/>
                  <a:pt x="7008" y="21188"/>
                </a:cubicBezTo>
                <a:cubicBezTo>
                  <a:pt x="7355" y="21171"/>
                  <a:pt x="7398" y="20692"/>
                  <a:pt x="7259" y="20471"/>
                </a:cubicBezTo>
                <a:cubicBezTo>
                  <a:pt x="7218" y="20407"/>
                  <a:pt x="7134" y="20375"/>
                  <a:pt x="7134" y="20375"/>
                </a:cubicBezTo>
                <a:lnTo>
                  <a:pt x="7190" y="20412"/>
                </a:lnTo>
                <a:cubicBezTo>
                  <a:pt x="7773" y="20434"/>
                  <a:pt x="8367" y="17905"/>
                  <a:pt x="8742" y="15860"/>
                </a:cubicBezTo>
                <a:cubicBezTo>
                  <a:pt x="8908" y="14999"/>
                  <a:pt x="10033" y="13116"/>
                  <a:pt x="10394" y="12497"/>
                </a:cubicBezTo>
                <a:cubicBezTo>
                  <a:pt x="10421" y="12443"/>
                  <a:pt x="10630" y="12443"/>
                  <a:pt x="10658" y="12497"/>
                </a:cubicBezTo>
                <a:cubicBezTo>
                  <a:pt x="10880" y="12987"/>
                  <a:pt x="11168" y="14031"/>
                  <a:pt x="11473" y="14757"/>
                </a:cubicBezTo>
                <a:cubicBezTo>
                  <a:pt x="11542" y="14924"/>
                  <a:pt x="11753" y="15564"/>
                  <a:pt x="11781" y="15968"/>
                </a:cubicBezTo>
                <a:cubicBezTo>
                  <a:pt x="11892" y="17206"/>
                  <a:pt x="11572" y="19842"/>
                  <a:pt x="12002" y="20175"/>
                </a:cubicBezTo>
                <a:cubicBezTo>
                  <a:pt x="12002" y="20175"/>
                  <a:pt x="11906" y="20682"/>
                  <a:pt x="11490" y="21053"/>
                </a:cubicBezTo>
                <a:cubicBezTo>
                  <a:pt x="10908" y="21575"/>
                  <a:pt x="13763" y="21580"/>
                  <a:pt x="14568" y="21381"/>
                </a:cubicBezTo>
                <a:cubicBezTo>
                  <a:pt x="15608" y="21128"/>
                  <a:pt x="14986" y="20682"/>
                  <a:pt x="15028" y="20488"/>
                </a:cubicBezTo>
                <a:cubicBezTo>
                  <a:pt x="15125" y="20316"/>
                  <a:pt x="15333" y="20316"/>
                  <a:pt x="15444" y="19950"/>
                </a:cubicBezTo>
                <a:cubicBezTo>
                  <a:pt x="15763" y="18841"/>
                  <a:pt x="15485" y="17442"/>
                  <a:pt x="15513" y="16318"/>
                </a:cubicBezTo>
                <a:cubicBezTo>
                  <a:pt x="15527" y="15946"/>
                  <a:pt x="15886" y="15230"/>
                  <a:pt x="15886" y="14229"/>
                </a:cubicBezTo>
                <a:cubicBezTo>
                  <a:pt x="15886" y="13223"/>
                  <a:pt x="15888" y="12330"/>
                  <a:pt x="15721" y="11431"/>
                </a:cubicBezTo>
                <a:cubicBezTo>
                  <a:pt x="15610" y="10839"/>
                  <a:pt x="16110" y="10802"/>
                  <a:pt x="15652" y="10044"/>
                </a:cubicBezTo>
                <a:cubicBezTo>
                  <a:pt x="17247" y="10108"/>
                  <a:pt x="17453" y="10054"/>
                  <a:pt x="17967" y="9801"/>
                </a:cubicBezTo>
                <a:cubicBezTo>
                  <a:pt x="19312" y="9123"/>
                  <a:pt x="20798" y="7585"/>
                  <a:pt x="21062" y="7321"/>
                </a:cubicBezTo>
                <a:cubicBezTo>
                  <a:pt x="21575" y="7278"/>
                  <a:pt x="21546" y="6846"/>
                  <a:pt x="21296" y="6534"/>
                </a:cubicBezTo>
                <a:cubicBezTo>
                  <a:pt x="21226" y="6453"/>
                  <a:pt x="20909" y="6465"/>
                  <a:pt x="20854" y="6384"/>
                </a:cubicBezTo>
                <a:cubicBezTo>
                  <a:pt x="20424" y="5755"/>
                  <a:pt x="17691" y="4302"/>
                  <a:pt x="17247" y="3990"/>
                </a:cubicBezTo>
                <a:cubicBezTo>
                  <a:pt x="16859" y="3715"/>
                  <a:pt x="14264" y="3516"/>
                  <a:pt x="13376" y="3381"/>
                </a:cubicBezTo>
                <a:cubicBezTo>
                  <a:pt x="13237" y="3360"/>
                  <a:pt x="13085" y="3300"/>
                  <a:pt x="13029" y="3247"/>
                </a:cubicBezTo>
                <a:cubicBezTo>
                  <a:pt x="13001" y="3225"/>
                  <a:pt x="12988" y="3204"/>
                  <a:pt x="12960" y="3183"/>
                </a:cubicBezTo>
                <a:cubicBezTo>
                  <a:pt x="12724" y="2984"/>
                  <a:pt x="12392" y="2989"/>
                  <a:pt x="12392" y="2989"/>
                </a:cubicBezTo>
                <a:cubicBezTo>
                  <a:pt x="12350" y="2839"/>
                  <a:pt x="12319" y="2714"/>
                  <a:pt x="12444" y="2628"/>
                </a:cubicBezTo>
                <a:cubicBezTo>
                  <a:pt x="12610" y="2504"/>
                  <a:pt x="12750" y="2364"/>
                  <a:pt x="12847" y="2219"/>
                </a:cubicBezTo>
                <a:cubicBezTo>
                  <a:pt x="13041" y="2203"/>
                  <a:pt x="13196" y="2213"/>
                  <a:pt x="13376" y="1933"/>
                </a:cubicBezTo>
                <a:cubicBezTo>
                  <a:pt x="13445" y="1810"/>
                  <a:pt x="13748" y="1482"/>
                  <a:pt x="13276" y="1471"/>
                </a:cubicBezTo>
                <a:cubicBezTo>
                  <a:pt x="13373" y="1245"/>
                  <a:pt x="13679" y="444"/>
                  <a:pt x="12500" y="272"/>
                </a:cubicBezTo>
                <a:cubicBezTo>
                  <a:pt x="12154" y="223"/>
                  <a:pt x="12141" y="153"/>
                  <a:pt x="11989" y="126"/>
                </a:cubicBezTo>
                <a:cubicBezTo>
                  <a:pt x="11434" y="23"/>
                  <a:pt x="10841" y="-20"/>
                  <a:pt x="10246" y="10"/>
                </a:cubicBezTo>
                <a:close/>
                <a:moveTo>
                  <a:pt x="16042" y="6038"/>
                </a:moveTo>
                <a:cubicBezTo>
                  <a:pt x="16175" y="6060"/>
                  <a:pt x="16316" y="6123"/>
                  <a:pt x="16371" y="6147"/>
                </a:cubicBezTo>
                <a:cubicBezTo>
                  <a:pt x="17342" y="6567"/>
                  <a:pt x="18104" y="6825"/>
                  <a:pt x="18201" y="6955"/>
                </a:cubicBezTo>
                <a:cubicBezTo>
                  <a:pt x="18270" y="7186"/>
                  <a:pt x="18326" y="7449"/>
                  <a:pt x="18326" y="7449"/>
                </a:cubicBezTo>
                <a:cubicBezTo>
                  <a:pt x="18326" y="7449"/>
                  <a:pt x="17454" y="9005"/>
                  <a:pt x="17052" y="9124"/>
                </a:cubicBezTo>
                <a:cubicBezTo>
                  <a:pt x="16802" y="9205"/>
                  <a:pt x="15790" y="8946"/>
                  <a:pt x="15236" y="8972"/>
                </a:cubicBezTo>
                <a:cubicBezTo>
                  <a:pt x="15236" y="8703"/>
                  <a:pt x="15249" y="8450"/>
                  <a:pt x="15305" y="7950"/>
                </a:cubicBezTo>
                <a:cubicBezTo>
                  <a:pt x="15374" y="7347"/>
                  <a:pt x="15692" y="6443"/>
                  <a:pt x="15747" y="6174"/>
                </a:cubicBezTo>
                <a:cubicBezTo>
                  <a:pt x="15782" y="6034"/>
                  <a:pt x="15908" y="6016"/>
                  <a:pt x="16042" y="6038"/>
                </a:cubicBezTo>
                <a:close/>
                <a:moveTo>
                  <a:pt x="5001" y="6053"/>
                </a:moveTo>
                <a:cubicBezTo>
                  <a:pt x="5137" y="6043"/>
                  <a:pt x="5286" y="6074"/>
                  <a:pt x="5317" y="6131"/>
                </a:cubicBezTo>
                <a:cubicBezTo>
                  <a:pt x="5456" y="6389"/>
                  <a:pt x="5454" y="6740"/>
                  <a:pt x="5551" y="7133"/>
                </a:cubicBezTo>
                <a:cubicBezTo>
                  <a:pt x="5704" y="7752"/>
                  <a:pt x="5968" y="8369"/>
                  <a:pt x="5898" y="8735"/>
                </a:cubicBezTo>
                <a:cubicBezTo>
                  <a:pt x="5870" y="8918"/>
                  <a:pt x="5912" y="9091"/>
                  <a:pt x="5898" y="9107"/>
                </a:cubicBezTo>
                <a:cubicBezTo>
                  <a:pt x="5898" y="9107"/>
                  <a:pt x="5413" y="9295"/>
                  <a:pt x="5205" y="9322"/>
                </a:cubicBezTo>
                <a:cubicBezTo>
                  <a:pt x="4899" y="9355"/>
                  <a:pt x="4593" y="9462"/>
                  <a:pt x="4537" y="9430"/>
                </a:cubicBezTo>
                <a:cubicBezTo>
                  <a:pt x="4149" y="9150"/>
                  <a:pt x="3152" y="7622"/>
                  <a:pt x="3042" y="7385"/>
                </a:cubicBezTo>
                <a:cubicBezTo>
                  <a:pt x="3097" y="7251"/>
                  <a:pt x="3139" y="7062"/>
                  <a:pt x="3167" y="6965"/>
                </a:cubicBezTo>
                <a:cubicBezTo>
                  <a:pt x="3181" y="6922"/>
                  <a:pt x="3206" y="6884"/>
                  <a:pt x="3276" y="6852"/>
                </a:cubicBezTo>
                <a:cubicBezTo>
                  <a:pt x="3539" y="6701"/>
                  <a:pt x="4330" y="6260"/>
                  <a:pt x="4871" y="6077"/>
                </a:cubicBezTo>
                <a:cubicBezTo>
                  <a:pt x="4909" y="6063"/>
                  <a:pt x="4955" y="6057"/>
                  <a:pt x="5001" y="6053"/>
                </a:cubicBezTo>
                <a:close/>
              </a:path>
            </a:pathLst>
          </a:custGeom>
          <a:blipFill>
            <a:blip r:embed="rId2"/>
          </a:blipFill>
          <a:ln w="12700">
            <a:miter lim="400000"/>
          </a:ln>
        </p:spPr>
        <p:txBody>
          <a:bodyPr lIns="50800" tIns="50800" rIns="50800" bIns="50800" anchor="ctr"/>
          <a:lstStyle/>
          <a:p>
            <a:pPr>
              <a:defRPr sz="3600"/>
            </a:pPr>
          </a:p>
        </p:txBody>
      </p:sp>
      <p:sp>
        <p:nvSpPr>
          <p:cNvPr id="197" name="Ouvrier"/>
          <p:cNvSpPr/>
          <p:nvPr/>
        </p:nvSpPr>
        <p:spPr>
          <a:xfrm>
            <a:off x="10994952" y="7391562"/>
            <a:ext cx="684612" cy="1531655"/>
          </a:xfrm>
          <a:custGeom>
            <a:avLst/>
            <a:gdLst/>
            <a:ahLst/>
            <a:cxnLst>
              <a:cxn ang="0">
                <a:pos x="wd2" y="hd2"/>
              </a:cxn>
              <a:cxn ang="5400000">
                <a:pos x="wd2" y="hd2"/>
              </a:cxn>
              <a:cxn ang="10800000">
                <a:pos x="wd2" y="hd2"/>
              </a:cxn>
              <a:cxn ang="16200000">
                <a:pos x="wd2" y="hd2"/>
              </a:cxn>
            </a:cxnLst>
            <a:rect l="0" t="0" r="r" b="b"/>
            <a:pathLst>
              <a:path w="21537" h="21485" fill="norm" stroke="1" extrusionOk="0">
                <a:moveTo>
                  <a:pt x="10437" y="4"/>
                </a:moveTo>
                <a:cubicBezTo>
                  <a:pt x="10086" y="16"/>
                  <a:pt x="9890" y="53"/>
                  <a:pt x="9890" y="53"/>
                </a:cubicBezTo>
                <a:lnTo>
                  <a:pt x="9679" y="218"/>
                </a:lnTo>
                <a:cubicBezTo>
                  <a:pt x="9679" y="218"/>
                  <a:pt x="9475" y="209"/>
                  <a:pt x="9302" y="233"/>
                </a:cubicBezTo>
                <a:cubicBezTo>
                  <a:pt x="9123" y="277"/>
                  <a:pt x="8310" y="685"/>
                  <a:pt x="8077" y="979"/>
                </a:cubicBezTo>
                <a:cubicBezTo>
                  <a:pt x="7824" y="1007"/>
                  <a:pt x="6972" y="1066"/>
                  <a:pt x="6792" y="1100"/>
                </a:cubicBezTo>
                <a:cubicBezTo>
                  <a:pt x="6611" y="1134"/>
                  <a:pt x="6610" y="1188"/>
                  <a:pt x="6747" y="1207"/>
                </a:cubicBezTo>
                <a:cubicBezTo>
                  <a:pt x="6845" y="1222"/>
                  <a:pt x="7314" y="1289"/>
                  <a:pt x="7960" y="1382"/>
                </a:cubicBezTo>
                <a:lnTo>
                  <a:pt x="7768" y="1865"/>
                </a:lnTo>
                <a:cubicBezTo>
                  <a:pt x="7768" y="1865"/>
                  <a:pt x="7275" y="2061"/>
                  <a:pt x="7048" y="2209"/>
                </a:cubicBezTo>
                <a:cubicBezTo>
                  <a:pt x="6821" y="2357"/>
                  <a:pt x="7572" y="2389"/>
                  <a:pt x="7572" y="2389"/>
                </a:cubicBezTo>
                <a:cubicBezTo>
                  <a:pt x="7572" y="2389"/>
                  <a:pt x="7241" y="2949"/>
                  <a:pt x="7719" y="3113"/>
                </a:cubicBezTo>
                <a:cubicBezTo>
                  <a:pt x="7920" y="3182"/>
                  <a:pt x="8267" y="3252"/>
                  <a:pt x="8601" y="3308"/>
                </a:cubicBezTo>
                <a:cubicBezTo>
                  <a:pt x="8784" y="3339"/>
                  <a:pt x="8857" y="3435"/>
                  <a:pt x="8759" y="3510"/>
                </a:cubicBezTo>
                <a:cubicBezTo>
                  <a:pt x="8554" y="3667"/>
                  <a:pt x="8183" y="3908"/>
                  <a:pt x="7670" y="4063"/>
                </a:cubicBezTo>
                <a:cubicBezTo>
                  <a:pt x="6854" y="4309"/>
                  <a:pt x="6108" y="5696"/>
                  <a:pt x="6034" y="6631"/>
                </a:cubicBezTo>
                <a:cubicBezTo>
                  <a:pt x="5968" y="7473"/>
                  <a:pt x="5033" y="9443"/>
                  <a:pt x="5883" y="10219"/>
                </a:cubicBezTo>
                <a:cubicBezTo>
                  <a:pt x="5883" y="10220"/>
                  <a:pt x="5883" y="10221"/>
                  <a:pt x="5883" y="10221"/>
                </a:cubicBezTo>
                <a:cubicBezTo>
                  <a:pt x="5207" y="11118"/>
                  <a:pt x="5701" y="12224"/>
                  <a:pt x="4764" y="13705"/>
                </a:cubicBezTo>
                <a:cubicBezTo>
                  <a:pt x="3636" y="15488"/>
                  <a:pt x="3816" y="18602"/>
                  <a:pt x="3351" y="18952"/>
                </a:cubicBezTo>
                <a:cubicBezTo>
                  <a:pt x="3167" y="19090"/>
                  <a:pt x="3339" y="19405"/>
                  <a:pt x="3339" y="19406"/>
                </a:cubicBezTo>
                <a:cubicBezTo>
                  <a:pt x="3339" y="19406"/>
                  <a:pt x="2631" y="19652"/>
                  <a:pt x="1602" y="19882"/>
                </a:cubicBezTo>
                <a:cubicBezTo>
                  <a:pt x="1601" y="19882"/>
                  <a:pt x="1598" y="19882"/>
                  <a:pt x="1598" y="19882"/>
                </a:cubicBezTo>
                <a:cubicBezTo>
                  <a:pt x="73" y="19841"/>
                  <a:pt x="-63" y="20307"/>
                  <a:pt x="19" y="20574"/>
                </a:cubicBezTo>
                <a:cubicBezTo>
                  <a:pt x="46" y="20664"/>
                  <a:pt x="209" y="20734"/>
                  <a:pt x="411" y="20742"/>
                </a:cubicBezTo>
                <a:cubicBezTo>
                  <a:pt x="2676" y="20839"/>
                  <a:pt x="3841" y="20592"/>
                  <a:pt x="4278" y="20465"/>
                </a:cubicBezTo>
                <a:cubicBezTo>
                  <a:pt x="4366" y="20439"/>
                  <a:pt x="4482" y="20465"/>
                  <a:pt x="4485" y="20512"/>
                </a:cubicBezTo>
                <a:cubicBezTo>
                  <a:pt x="4488" y="20554"/>
                  <a:pt x="4556" y="20589"/>
                  <a:pt x="4651" y="20588"/>
                </a:cubicBezTo>
                <a:cubicBezTo>
                  <a:pt x="5744" y="20569"/>
                  <a:pt x="6439" y="20521"/>
                  <a:pt x="6852" y="20480"/>
                </a:cubicBezTo>
                <a:cubicBezTo>
                  <a:pt x="7148" y="20450"/>
                  <a:pt x="7357" y="20331"/>
                  <a:pt x="7353" y="20196"/>
                </a:cubicBezTo>
                <a:lnTo>
                  <a:pt x="7346" y="19841"/>
                </a:lnTo>
                <a:cubicBezTo>
                  <a:pt x="7344" y="19783"/>
                  <a:pt x="7387" y="19727"/>
                  <a:pt x="7467" y="19680"/>
                </a:cubicBezTo>
                <a:cubicBezTo>
                  <a:pt x="8229" y="19232"/>
                  <a:pt x="7793" y="18275"/>
                  <a:pt x="8073" y="16954"/>
                </a:cubicBezTo>
                <a:cubicBezTo>
                  <a:pt x="8368" y="15566"/>
                  <a:pt x="8492" y="15553"/>
                  <a:pt x="9570" y="13337"/>
                </a:cubicBezTo>
                <a:cubicBezTo>
                  <a:pt x="9573" y="13337"/>
                  <a:pt x="9574" y="13337"/>
                  <a:pt x="9577" y="13337"/>
                </a:cubicBezTo>
                <a:cubicBezTo>
                  <a:pt x="11043" y="14533"/>
                  <a:pt x="10440" y="15298"/>
                  <a:pt x="10636" y="15845"/>
                </a:cubicBezTo>
                <a:cubicBezTo>
                  <a:pt x="10833" y="16392"/>
                  <a:pt x="11668" y="17106"/>
                  <a:pt x="11680" y="18966"/>
                </a:cubicBezTo>
                <a:cubicBezTo>
                  <a:pt x="11704" y="20495"/>
                  <a:pt x="11735" y="19812"/>
                  <a:pt x="12137" y="20330"/>
                </a:cubicBezTo>
                <a:cubicBezTo>
                  <a:pt x="12010" y="20446"/>
                  <a:pt x="11786" y="20561"/>
                  <a:pt x="11386" y="20672"/>
                </a:cubicBezTo>
                <a:cubicBezTo>
                  <a:pt x="10646" y="20876"/>
                  <a:pt x="10719" y="21130"/>
                  <a:pt x="10783" y="21288"/>
                </a:cubicBezTo>
                <a:cubicBezTo>
                  <a:pt x="10807" y="21346"/>
                  <a:pt x="10902" y="21392"/>
                  <a:pt x="11028" y="21408"/>
                </a:cubicBezTo>
                <a:cubicBezTo>
                  <a:pt x="12524" y="21592"/>
                  <a:pt x="13471" y="21410"/>
                  <a:pt x="14010" y="21253"/>
                </a:cubicBezTo>
                <a:cubicBezTo>
                  <a:pt x="14574" y="21089"/>
                  <a:pt x="14673" y="20619"/>
                  <a:pt x="14967" y="20477"/>
                </a:cubicBezTo>
                <a:cubicBezTo>
                  <a:pt x="15134" y="20396"/>
                  <a:pt x="15145" y="20200"/>
                  <a:pt x="15122" y="20045"/>
                </a:cubicBezTo>
                <a:cubicBezTo>
                  <a:pt x="15124" y="20044"/>
                  <a:pt x="15127" y="20043"/>
                  <a:pt x="15129" y="20043"/>
                </a:cubicBezTo>
                <a:cubicBezTo>
                  <a:pt x="15725" y="19650"/>
                  <a:pt x="15043" y="19524"/>
                  <a:pt x="15126" y="17446"/>
                </a:cubicBezTo>
                <a:cubicBezTo>
                  <a:pt x="15379" y="14690"/>
                  <a:pt x="14303" y="14379"/>
                  <a:pt x="14651" y="12819"/>
                </a:cubicBezTo>
                <a:cubicBezTo>
                  <a:pt x="14666" y="12752"/>
                  <a:pt x="14679" y="12685"/>
                  <a:pt x="14692" y="12621"/>
                </a:cubicBezTo>
                <a:cubicBezTo>
                  <a:pt x="14707" y="12548"/>
                  <a:pt x="14841" y="12494"/>
                  <a:pt x="15005" y="12492"/>
                </a:cubicBezTo>
                <a:cubicBezTo>
                  <a:pt x="15481" y="12485"/>
                  <a:pt x="15952" y="12451"/>
                  <a:pt x="16313" y="12371"/>
                </a:cubicBezTo>
                <a:cubicBezTo>
                  <a:pt x="16447" y="12341"/>
                  <a:pt x="16604" y="12381"/>
                  <a:pt x="16622" y="12448"/>
                </a:cubicBezTo>
                <a:cubicBezTo>
                  <a:pt x="16706" y="12755"/>
                  <a:pt x="16876" y="13159"/>
                  <a:pt x="16961" y="13451"/>
                </a:cubicBezTo>
                <a:cubicBezTo>
                  <a:pt x="17064" y="13804"/>
                  <a:pt x="17105" y="14178"/>
                  <a:pt x="17119" y="14334"/>
                </a:cubicBezTo>
                <a:cubicBezTo>
                  <a:pt x="17123" y="14374"/>
                  <a:pt x="17207" y="14404"/>
                  <a:pt x="17297" y="14399"/>
                </a:cubicBezTo>
                <a:lnTo>
                  <a:pt x="17538" y="14386"/>
                </a:lnTo>
                <a:lnTo>
                  <a:pt x="18133" y="14350"/>
                </a:lnTo>
                <a:cubicBezTo>
                  <a:pt x="18223" y="14345"/>
                  <a:pt x="18285" y="14308"/>
                  <a:pt x="18265" y="14268"/>
                </a:cubicBezTo>
                <a:cubicBezTo>
                  <a:pt x="18190" y="14116"/>
                  <a:pt x="18017" y="13748"/>
                  <a:pt x="17915" y="13396"/>
                </a:cubicBezTo>
                <a:cubicBezTo>
                  <a:pt x="17789" y="12962"/>
                  <a:pt x="17698" y="12269"/>
                  <a:pt x="17508" y="12040"/>
                </a:cubicBezTo>
                <a:cubicBezTo>
                  <a:pt x="17484" y="12011"/>
                  <a:pt x="17413" y="11995"/>
                  <a:pt x="17346" y="11999"/>
                </a:cubicBezTo>
                <a:lnTo>
                  <a:pt x="17338" y="11999"/>
                </a:lnTo>
                <a:lnTo>
                  <a:pt x="17206" y="11542"/>
                </a:lnTo>
                <a:cubicBezTo>
                  <a:pt x="17207" y="11541"/>
                  <a:pt x="17209" y="11541"/>
                  <a:pt x="17210" y="11540"/>
                </a:cubicBezTo>
                <a:cubicBezTo>
                  <a:pt x="17340" y="11529"/>
                  <a:pt x="17463" y="11514"/>
                  <a:pt x="17560" y="11497"/>
                </a:cubicBezTo>
                <a:cubicBezTo>
                  <a:pt x="17561" y="11496"/>
                  <a:pt x="17560" y="11495"/>
                  <a:pt x="17560" y="11495"/>
                </a:cubicBezTo>
                <a:cubicBezTo>
                  <a:pt x="17538" y="11368"/>
                  <a:pt x="17479" y="11143"/>
                  <a:pt x="17478" y="11139"/>
                </a:cubicBezTo>
                <a:cubicBezTo>
                  <a:pt x="17473" y="11138"/>
                  <a:pt x="17368" y="11117"/>
                  <a:pt x="17168" y="11102"/>
                </a:cubicBezTo>
                <a:cubicBezTo>
                  <a:pt x="17167" y="11101"/>
                  <a:pt x="17166" y="11101"/>
                  <a:pt x="17165" y="11100"/>
                </a:cubicBezTo>
                <a:cubicBezTo>
                  <a:pt x="17189" y="11034"/>
                  <a:pt x="17276" y="10886"/>
                  <a:pt x="17583" y="10868"/>
                </a:cubicBezTo>
                <a:cubicBezTo>
                  <a:pt x="17963" y="10846"/>
                  <a:pt x="18338" y="11016"/>
                  <a:pt x="18733" y="11129"/>
                </a:cubicBezTo>
                <a:cubicBezTo>
                  <a:pt x="18776" y="11141"/>
                  <a:pt x="18825" y="11121"/>
                  <a:pt x="18804" y="11100"/>
                </a:cubicBezTo>
                <a:cubicBezTo>
                  <a:pt x="18519" y="10819"/>
                  <a:pt x="18080" y="10648"/>
                  <a:pt x="17602" y="10550"/>
                </a:cubicBezTo>
                <a:cubicBezTo>
                  <a:pt x="17601" y="10550"/>
                  <a:pt x="17599" y="10549"/>
                  <a:pt x="17598" y="10549"/>
                </a:cubicBezTo>
                <a:cubicBezTo>
                  <a:pt x="17663" y="10303"/>
                  <a:pt x="17464" y="9517"/>
                  <a:pt x="18103" y="9308"/>
                </a:cubicBezTo>
                <a:cubicBezTo>
                  <a:pt x="18839" y="9068"/>
                  <a:pt x="21537" y="7448"/>
                  <a:pt x="21537" y="7251"/>
                </a:cubicBezTo>
                <a:cubicBezTo>
                  <a:pt x="21537" y="7054"/>
                  <a:pt x="20229" y="6631"/>
                  <a:pt x="20229" y="6631"/>
                </a:cubicBezTo>
                <a:cubicBezTo>
                  <a:pt x="20294" y="6574"/>
                  <a:pt x="20326" y="6523"/>
                  <a:pt x="20312" y="6485"/>
                </a:cubicBezTo>
                <a:cubicBezTo>
                  <a:pt x="20214" y="6223"/>
                  <a:pt x="19626" y="5918"/>
                  <a:pt x="19185" y="5939"/>
                </a:cubicBezTo>
                <a:cubicBezTo>
                  <a:pt x="19184" y="5938"/>
                  <a:pt x="19182" y="5939"/>
                  <a:pt x="19181" y="5939"/>
                </a:cubicBezTo>
                <a:cubicBezTo>
                  <a:pt x="18797" y="5597"/>
                  <a:pt x="15642" y="4020"/>
                  <a:pt x="14183" y="3607"/>
                </a:cubicBezTo>
                <a:cubicBezTo>
                  <a:pt x="14143" y="3594"/>
                  <a:pt x="14102" y="3582"/>
                  <a:pt x="14059" y="3574"/>
                </a:cubicBezTo>
                <a:cubicBezTo>
                  <a:pt x="13624" y="3489"/>
                  <a:pt x="13317" y="3433"/>
                  <a:pt x="13052" y="3397"/>
                </a:cubicBezTo>
                <a:cubicBezTo>
                  <a:pt x="12797" y="3363"/>
                  <a:pt x="12583" y="3286"/>
                  <a:pt x="12461" y="3181"/>
                </a:cubicBezTo>
                <a:cubicBezTo>
                  <a:pt x="12456" y="3177"/>
                  <a:pt x="12450" y="3173"/>
                  <a:pt x="12446" y="3169"/>
                </a:cubicBezTo>
                <a:cubicBezTo>
                  <a:pt x="12303" y="3044"/>
                  <a:pt x="12309" y="2897"/>
                  <a:pt x="12453" y="2772"/>
                </a:cubicBezTo>
                <a:cubicBezTo>
                  <a:pt x="12690" y="2568"/>
                  <a:pt x="12917" y="2300"/>
                  <a:pt x="13056" y="2118"/>
                </a:cubicBezTo>
                <a:cubicBezTo>
                  <a:pt x="13339" y="2159"/>
                  <a:pt x="13522" y="2185"/>
                  <a:pt x="13558" y="2191"/>
                </a:cubicBezTo>
                <a:cubicBezTo>
                  <a:pt x="13853" y="2237"/>
                  <a:pt x="13802" y="2072"/>
                  <a:pt x="13633" y="1918"/>
                </a:cubicBezTo>
                <a:cubicBezTo>
                  <a:pt x="14292" y="1088"/>
                  <a:pt x="13130" y="295"/>
                  <a:pt x="11903" y="102"/>
                </a:cubicBezTo>
                <a:cubicBezTo>
                  <a:pt x="11289" y="5"/>
                  <a:pt x="10787" y="-8"/>
                  <a:pt x="10437" y="4"/>
                </a:cubicBezTo>
                <a:close/>
                <a:moveTo>
                  <a:pt x="15977" y="6797"/>
                </a:moveTo>
                <a:cubicBezTo>
                  <a:pt x="16042" y="6794"/>
                  <a:pt x="16114" y="6797"/>
                  <a:pt x="16181" y="6809"/>
                </a:cubicBezTo>
                <a:cubicBezTo>
                  <a:pt x="16554" y="6879"/>
                  <a:pt x="16803" y="7031"/>
                  <a:pt x="16773" y="7075"/>
                </a:cubicBezTo>
                <a:cubicBezTo>
                  <a:pt x="16657" y="7240"/>
                  <a:pt x="17224" y="7430"/>
                  <a:pt x="17756" y="7512"/>
                </a:cubicBezTo>
                <a:cubicBezTo>
                  <a:pt x="17915" y="7536"/>
                  <a:pt x="18004" y="7610"/>
                  <a:pt x="17952" y="7681"/>
                </a:cubicBezTo>
                <a:cubicBezTo>
                  <a:pt x="17631" y="8127"/>
                  <a:pt x="17150" y="8671"/>
                  <a:pt x="17018" y="8819"/>
                </a:cubicBezTo>
                <a:cubicBezTo>
                  <a:pt x="16985" y="8843"/>
                  <a:pt x="16953" y="8866"/>
                  <a:pt x="16920" y="8890"/>
                </a:cubicBezTo>
                <a:lnTo>
                  <a:pt x="15687" y="9497"/>
                </a:lnTo>
                <a:cubicBezTo>
                  <a:pt x="15651" y="9514"/>
                  <a:pt x="15602" y="9525"/>
                  <a:pt x="15548" y="9527"/>
                </a:cubicBezTo>
                <a:cubicBezTo>
                  <a:pt x="15314" y="9533"/>
                  <a:pt x="15076" y="9544"/>
                  <a:pt x="14865" y="9554"/>
                </a:cubicBezTo>
                <a:cubicBezTo>
                  <a:pt x="14715" y="9561"/>
                  <a:pt x="14597" y="9497"/>
                  <a:pt x="14643" y="9433"/>
                </a:cubicBezTo>
                <a:cubicBezTo>
                  <a:pt x="15029" y="8890"/>
                  <a:pt x="15784" y="7709"/>
                  <a:pt x="15642" y="6982"/>
                </a:cubicBezTo>
                <a:cubicBezTo>
                  <a:pt x="15623" y="6885"/>
                  <a:pt x="15783" y="6809"/>
                  <a:pt x="15977" y="6797"/>
                </a:cubicBezTo>
                <a:close/>
              </a:path>
            </a:pathLst>
          </a:custGeom>
          <a:blipFill>
            <a:blip r:embed="rId3"/>
          </a:blipFill>
          <a:ln w="12700">
            <a:miter lim="400000"/>
          </a:ln>
        </p:spPr>
        <p:txBody>
          <a:bodyPr lIns="50800" tIns="50800" rIns="50800" bIns="50800" anchor="ctr"/>
          <a:lstStyle/>
          <a:p>
            <a:pPr>
              <a:defRPr sz="3600"/>
            </a:pPr>
          </a:p>
        </p:txBody>
      </p:sp>
      <p:sp>
        <p:nvSpPr>
          <p:cNvPr id="198" name="Femme"/>
          <p:cNvSpPr/>
          <p:nvPr/>
        </p:nvSpPr>
        <p:spPr>
          <a:xfrm>
            <a:off x="936534" y="3228251"/>
            <a:ext cx="692274" cy="1531198"/>
          </a:xfrm>
          <a:custGeom>
            <a:avLst/>
            <a:gdLst/>
            <a:ahLst/>
            <a:cxnLst>
              <a:cxn ang="0">
                <a:pos x="wd2" y="hd2"/>
              </a:cxn>
              <a:cxn ang="5400000">
                <a:pos x="wd2" y="hd2"/>
              </a:cxn>
              <a:cxn ang="10800000">
                <a:pos x="wd2" y="hd2"/>
              </a:cxn>
              <a:cxn ang="16200000">
                <a:pos x="wd2" y="hd2"/>
              </a:cxn>
            </a:cxnLst>
            <a:rect l="0" t="0" r="r" b="b"/>
            <a:pathLst>
              <a:path w="21297" h="21600" fill="norm" stroke="1" extrusionOk="0">
                <a:moveTo>
                  <a:pt x="10652" y="0"/>
                </a:moveTo>
                <a:cubicBezTo>
                  <a:pt x="9610" y="0"/>
                  <a:pt x="8570" y="182"/>
                  <a:pt x="7774" y="547"/>
                </a:cubicBezTo>
                <a:cubicBezTo>
                  <a:pt x="6184" y="1276"/>
                  <a:pt x="6184" y="2458"/>
                  <a:pt x="7774" y="3188"/>
                </a:cubicBezTo>
                <a:cubicBezTo>
                  <a:pt x="9365" y="3917"/>
                  <a:pt x="11943" y="3917"/>
                  <a:pt x="13534" y="3188"/>
                </a:cubicBezTo>
                <a:cubicBezTo>
                  <a:pt x="15124" y="2458"/>
                  <a:pt x="15124" y="1276"/>
                  <a:pt x="13534" y="547"/>
                </a:cubicBezTo>
                <a:cubicBezTo>
                  <a:pt x="12738" y="182"/>
                  <a:pt x="11695" y="0"/>
                  <a:pt x="10652" y="0"/>
                </a:cubicBezTo>
                <a:close/>
                <a:moveTo>
                  <a:pt x="7859" y="4109"/>
                </a:moveTo>
                <a:cubicBezTo>
                  <a:pt x="5671" y="4109"/>
                  <a:pt x="4499" y="4934"/>
                  <a:pt x="4153" y="5420"/>
                </a:cubicBezTo>
                <a:lnTo>
                  <a:pt x="50" y="11877"/>
                </a:lnTo>
                <a:cubicBezTo>
                  <a:pt x="-150" y="12205"/>
                  <a:pt x="268" y="12546"/>
                  <a:pt x="985" y="12638"/>
                </a:cubicBezTo>
                <a:cubicBezTo>
                  <a:pt x="1106" y="12653"/>
                  <a:pt x="1229" y="12661"/>
                  <a:pt x="1349" y="12661"/>
                </a:cubicBezTo>
                <a:cubicBezTo>
                  <a:pt x="1938" y="12661"/>
                  <a:pt x="2478" y="12482"/>
                  <a:pt x="2644" y="12209"/>
                </a:cubicBezTo>
                <a:lnTo>
                  <a:pt x="6269" y="6537"/>
                </a:lnTo>
                <a:lnTo>
                  <a:pt x="6994" y="6537"/>
                </a:lnTo>
                <a:cubicBezTo>
                  <a:pt x="6989" y="6544"/>
                  <a:pt x="6983" y="6551"/>
                  <a:pt x="6979" y="6558"/>
                </a:cubicBezTo>
                <a:lnTo>
                  <a:pt x="2405" y="14438"/>
                </a:lnTo>
                <a:cubicBezTo>
                  <a:pt x="2329" y="14570"/>
                  <a:pt x="2507" y="14676"/>
                  <a:pt x="2803" y="14676"/>
                </a:cubicBezTo>
                <a:lnTo>
                  <a:pt x="6067" y="14676"/>
                </a:lnTo>
                <a:lnTo>
                  <a:pt x="6067" y="20674"/>
                </a:lnTo>
                <a:cubicBezTo>
                  <a:pt x="6067" y="21185"/>
                  <a:pt x="6972" y="21600"/>
                  <a:pt x="8087" y="21600"/>
                </a:cubicBezTo>
                <a:cubicBezTo>
                  <a:pt x="9203" y="21600"/>
                  <a:pt x="10104" y="21185"/>
                  <a:pt x="10104" y="20674"/>
                </a:cubicBezTo>
                <a:lnTo>
                  <a:pt x="10104" y="14676"/>
                </a:lnTo>
                <a:cubicBezTo>
                  <a:pt x="10326" y="14676"/>
                  <a:pt x="10531" y="14676"/>
                  <a:pt x="10608" y="14676"/>
                </a:cubicBezTo>
                <a:cubicBezTo>
                  <a:pt x="10695" y="14676"/>
                  <a:pt x="10945" y="14676"/>
                  <a:pt x="11201" y="14676"/>
                </a:cubicBezTo>
                <a:lnTo>
                  <a:pt x="11201" y="20674"/>
                </a:lnTo>
                <a:cubicBezTo>
                  <a:pt x="11201" y="21185"/>
                  <a:pt x="12105" y="21600"/>
                  <a:pt x="13221" y="21600"/>
                </a:cubicBezTo>
                <a:cubicBezTo>
                  <a:pt x="14337" y="21600"/>
                  <a:pt x="15238" y="21185"/>
                  <a:pt x="15238" y="20674"/>
                </a:cubicBezTo>
                <a:lnTo>
                  <a:pt x="15238" y="14676"/>
                </a:lnTo>
                <a:lnTo>
                  <a:pt x="18410" y="14676"/>
                </a:lnTo>
                <a:cubicBezTo>
                  <a:pt x="18706" y="14676"/>
                  <a:pt x="18887" y="14570"/>
                  <a:pt x="18811" y="14438"/>
                </a:cubicBezTo>
                <a:lnTo>
                  <a:pt x="14237" y="6558"/>
                </a:lnTo>
                <a:cubicBezTo>
                  <a:pt x="14233" y="6551"/>
                  <a:pt x="14227" y="6544"/>
                  <a:pt x="14222" y="6537"/>
                </a:cubicBezTo>
                <a:lnTo>
                  <a:pt x="14932" y="6537"/>
                </a:lnTo>
                <a:lnTo>
                  <a:pt x="18656" y="12192"/>
                </a:lnTo>
                <a:cubicBezTo>
                  <a:pt x="18827" y="12463"/>
                  <a:pt x="19364" y="12638"/>
                  <a:pt x="19948" y="12638"/>
                </a:cubicBezTo>
                <a:cubicBezTo>
                  <a:pt x="20072" y="12638"/>
                  <a:pt x="20199" y="12631"/>
                  <a:pt x="20324" y="12614"/>
                </a:cubicBezTo>
                <a:cubicBezTo>
                  <a:pt x="21038" y="12519"/>
                  <a:pt x="21450" y="12177"/>
                  <a:pt x="21244" y="11850"/>
                </a:cubicBezTo>
                <a:lnTo>
                  <a:pt x="17037" y="5432"/>
                </a:lnTo>
                <a:lnTo>
                  <a:pt x="17022" y="5407"/>
                </a:lnTo>
                <a:cubicBezTo>
                  <a:pt x="16669" y="4924"/>
                  <a:pt x="15494" y="4112"/>
                  <a:pt x="13328" y="4112"/>
                </a:cubicBezTo>
                <a:cubicBezTo>
                  <a:pt x="13316" y="4112"/>
                  <a:pt x="13303" y="4112"/>
                  <a:pt x="13291" y="4112"/>
                </a:cubicBezTo>
                <a:lnTo>
                  <a:pt x="12768" y="4114"/>
                </a:lnTo>
                <a:cubicBezTo>
                  <a:pt x="12732" y="4113"/>
                  <a:pt x="12698" y="4109"/>
                  <a:pt x="12662" y="4109"/>
                </a:cubicBezTo>
                <a:lnTo>
                  <a:pt x="7859" y="4109"/>
                </a:lnTo>
                <a:close/>
              </a:path>
            </a:pathLst>
          </a:custGeom>
          <a:blipFill>
            <a:blip r:embed="rId4"/>
          </a:blipFill>
          <a:ln w="12700">
            <a:miter lim="400000"/>
          </a:ln>
        </p:spPr>
        <p:txBody>
          <a:bodyPr lIns="50800" tIns="50800" rIns="50800" bIns="50800" anchor="ctr"/>
          <a:lstStyle/>
          <a:p>
            <a:pPr>
              <a:defRPr sz="3600"/>
            </a:pPr>
          </a:p>
        </p:txBody>
      </p:sp>
      <p:sp>
        <p:nvSpPr>
          <p:cNvPr id="199" name="Homme"/>
          <p:cNvSpPr/>
          <p:nvPr/>
        </p:nvSpPr>
        <p:spPr>
          <a:xfrm>
            <a:off x="1756793" y="3228251"/>
            <a:ext cx="567191" cy="1530463"/>
          </a:xfrm>
          <a:custGeom>
            <a:avLst/>
            <a:gdLst/>
            <a:ahLst/>
            <a:cxnLst>
              <a:cxn ang="0">
                <a:pos x="wd2" y="hd2"/>
              </a:cxn>
              <a:cxn ang="5400000">
                <a:pos x="wd2" y="hd2"/>
              </a:cxn>
              <a:cxn ang="10800000">
                <a:pos x="wd2" y="hd2"/>
              </a:cxn>
              <a:cxn ang="16200000">
                <a:pos x="wd2" y="hd2"/>
              </a:cxn>
            </a:cxnLst>
            <a:rect l="0" t="0" r="r" b="b"/>
            <a:pathLst>
              <a:path w="21547" h="21600" fill="norm" stroke="1" extrusionOk="0">
                <a:moveTo>
                  <a:pt x="10777" y="0"/>
                </a:moveTo>
                <a:cubicBezTo>
                  <a:pt x="9509" y="0"/>
                  <a:pt x="8239" y="180"/>
                  <a:pt x="7271" y="540"/>
                </a:cubicBezTo>
                <a:cubicBezTo>
                  <a:pt x="5335" y="1259"/>
                  <a:pt x="5335" y="2425"/>
                  <a:pt x="7271" y="3144"/>
                </a:cubicBezTo>
                <a:cubicBezTo>
                  <a:pt x="9206" y="3863"/>
                  <a:pt x="12348" y="3863"/>
                  <a:pt x="14284" y="3144"/>
                </a:cubicBezTo>
                <a:cubicBezTo>
                  <a:pt x="16220" y="2425"/>
                  <a:pt x="16220" y="1259"/>
                  <a:pt x="14284" y="540"/>
                </a:cubicBezTo>
                <a:cubicBezTo>
                  <a:pt x="13316" y="180"/>
                  <a:pt x="12046" y="0"/>
                  <a:pt x="10777" y="0"/>
                </a:cubicBezTo>
                <a:close/>
                <a:moveTo>
                  <a:pt x="4845" y="4060"/>
                </a:moveTo>
                <a:cubicBezTo>
                  <a:pt x="2970" y="4060"/>
                  <a:pt x="1445" y="4331"/>
                  <a:pt x="907" y="4563"/>
                </a:cubicBezTo>
                <a:cubicBezTo>
                  <a:pt x="-23" y="4963"/>
                  <a:pt x="-21" y="5438"/>
                  <a:pt x="8" y="5606"/>
                </a:cubicBezTo>
                <a:lnTo>
                  <a:pt x="8" y="12393"/>
                </a:lnTo>
                <a:cubicBezTo>
                  <a:pt x="8" y="12733"/>
                  <a:pt x="732" y="13004"/>
                  <a:pt x="1648" y="13004"/>
                </a:cubicBezTo>
                <a:cubicBezTo>
                  <a:pt x="2563" y="13004"/>
                  <a:pt x="3292" y="12728"/>
                  <a:pt x="3292" y="12393"/>
                </a:cubicBezTo>
                <a:lnTo>
                  <a:pt x="3292" y="6777"/>
                </a:lnTo>
                <a:lnTo>
                  <a:pt x="4791" y="6777"/>
                </a:lnTo>
                <a:lnTo>
                  <a:pt x="4791" y="12641"/>
                </a:lnTo>
                <a:lnTo>
                  <a:pt x="4804" y="12641"/>
                </a:lnTo>
                <a:lnTo>
                  <a:pt x="4804" y="20628"/>
                </a:lnTo>
                <a:cubicBezTo>
                  <a:pt x="4804" y="21163"/>
                  <a:pt x="5982" y="21600"/>
                  <a:pt x="7421" y="21600"/>
                </a:cubicBezTo>
                <a:cubicBezTo>
                  <a:pt x="8860" y="21600"/>
                  <a:pt x="10037" y="21163"/>
                  <a:pt x="10037" y="20628"/>
                </a:cubicBezTo>
                <a:lnTo>
                  <a:pt x="10037" y="12641"/>
                </a:lnTo>
                <a:lnTo>
                  <a:pt x="10777" y="12641"/>
                </a:lnTo>
                <a:lnTo>
                  <a:pt x="11504" y="12641"/>
                </a:lnTo>
                <a:lnTo>
                  <a:pt x="11504" y="20628"/>
                </a:lnTo>
                <a:cubicBezTo>
                  <a:pt x="11504" y="21163"/>
                  <a:pt x="12682" y="21600"/>
                  <a:pt x="14121" y="21600"/>
                </a:cubicBezTo>
                <a:cubicBezTo>
                  <a:pt x="15559" y="21600"/>
                  <a:pt x="16737" y="21163"/>
                  <a:pt x="16737" y="20628"/>
                </a:cubicBezTo>
                <a:lnTo>
                  <a:pt x="16737" y="12636"/>
                </a:lnTo>
                <a:lnTo>
                  <a:pt x="16750" y="12636"/>
                </a:lnTo>
                <a:lnTo>
                  <a:pt x="16750" y="6772"/>
                </a:lnTo>
                <a:lnTo>
                  <a:pt x="18249" y="6772"/>
                </a:lnTo>
                <a:lnTo>
                  <a:pt x="18249" y="12388"/>
                </a:lnTo>
                <a:cubicBezTo>
                  <a:pt x="18249" y="12728"/>
                  <a:pt x="18973" y="12997"/>
                  <a:pt x="19889" y="12997"/>
                </a:cubicBezTo>
                <a:cubicBezTo>
                  <a:pt x="20805" y="12997"/>
                  <a:pt x="21533" y="12723"/>
                  <a:pt x="21533" y="12388"/>
                </a:cubicBezTo>
                <a:lnTo>
                  <a:pt x="21533" y="5606"/>
                </a:lnTo>
                <a:cubicBezTo>
                  <a:pt x="21577" y="5438"/>
                  <a:pt x="21564" y="4957"/>
                  <a:pt x="20634" y="4563"/>
                </a:cubicBezTo>
                <a:cubicBezTo>
                  <a:pt x="20096" y="4336"/>
                  <a:pt x="18566" y="4060"/>
                  <a:pt x="16691" y="4060"/>
                </a:cubicBezTo>
                <a:lnTo>
                  <a:pt x="10777" y="4060"/>
                </a:lnTo>
                <a:lnTo>
                  <a:pt x="4845" y="4060"/>
                </a:lnTo>
                <a:close/>
              </a:path>
            </a:pathLst>
          </a:custGeom>
          <a:blipFill>
            <a:blip r:embed="rId5"/>
          </a:blipFill>
          <a:ln w="12700">
            <a:miter lim="400000"/>
          </a:ln>
        </p:spPr>
        <p:txBody>
          <a:bodyPr lIns="50800" tIns="50800" rIns="50800" bIns="50800" anchor="ctr"/>
          <a:lstStyle/>
          <a:p>
            <a:pPr>
              <a:defRPr sz="3600"/>
            </a:pPr>
          </a:p>
        </p:txBody>
      </p:sp>
      <p:sp>
        <p:nvSpPr>
          <p:cNvPr id="200" name="Marche"/>
          <p:cNvSpPr/>
          <p:nvPr/>
        </p:nvSpPr>
        <p:spPr>
          <a:xfrm>
            <a:off x="9947750" y="4886364"/>
            <a:ext cx="940479" cy="1479473"/>
          </a:xfrm>
          <a:custGeom>
            <a:avLst/>
            <a:gdLst/>
            <a:ahLst/>
            <a:cxnLst>
              <a:cxn ang="0">
                <a:pos x="wd2" y="hd2"/>
              </a:cxn>
              <a:cxn ang="5400000">
                <a:pos x="wd2" y="hd2"/>
              </a:cxn>
              <a:cxn ang="10800000">
                <a:pos x="wd2" y="hd2"/>
              </a:cxn>
              <a:cxn ang="16200000">
                <a:pos x="wd2" y="hd2"/>
              </a:cxn>
            </a:cxnLst>
            <a:rect l="0" t="0" r="r" b="b"/>
            <a:pathLst>
              <a:path w="21155" h="21600" fill="norm" stroke="1" extrusionOk="0">
                <a:moveTo>
                  <a:pt x="12595" y="0"/>
                </a:moveTo>
                <a:cubicBezTo>
                  <a:pt x="11888" y="0"/>
                  <a:pt x="11182" y="175"/>
                  <a:pt x="10642" y="525"/>
                </a:cubicBezTo>
                <a:cubicBezTo>
                  <a:pt x="9564" y="1225"/>
                  <a:pt x="9564" y="2359"/>
                  <a:pt x="10642" y="3059"/>
                </a:cubicBezTo>
                <a:cubicBezTo>
                  <a:pt x="11721" y="3759"/>
                  <a:pt x="13469" y="3759"/>
                  <a:pt x="14547" y="3059"/>
                </a:cubicBezTo>
                <a:cubicBezTo>
                  <a:pt x="15626" y="2359"/>
                  <a:pt x="15626" y="1225"/>
                  <a:pt x="14547" y="525"/>
                </a:cubicBezTo>
                <a:cubicBezTo>
                  <a:pt x="14008" y="175"/>
                  <a:pt x="13302" y="0"/>
                  <a:pt x="12595" y="0"/>
                </a:cubicBezTo>
                <a:close/>
                <a:moveTo>
                  <a:pt x="10897" y="3858"/>
                </a:moveTo>
                <a:cubicBezTo>
                  <a:pt x="10134" y="3888"/>
                  <a:pt x="9610" y="4121"/>
                  <a:pt x="9610" y="4121"/>
                </a:cubicBezTo>
                <a:lnTo>
                  <a:pt x="5783" y="5439"/>
                </a:lnTo>
                <a:lnTo>
                  <a:pt x="2926" y="6234"/>
                </a:lnTo>
                <a:cubicBezTo>
                  <a:pt x="2538" y="6341"/>
                  <a:pt x="2256" y="6567"/>
                  <a:pt x="2177" y="6836"/>
                </a:cubicBezTo>
                <a:lnTo>
                  <a:pt x="1184" y="10206"/>
                </a:lnTo>
                <a:cubicBezTo>
                  <a:pt x="1052" y="10653"/>
                  <a:pt x="1504" y="11086"/>
                  <a:pt x="2192" y="11171"/>
                </a:cubicBezTo>
                <a:cubicBezTo>
                  <a:pt x="2881" y="11256"/>
                  <a:pt x="3545" y="10964"/>
                  <a:pt x="3677" y="10516"/>
                </a:cubicBezTo>
                <a:lnTo>
                  <a:pt x="4545" y="7575"/>
                </a:lnTo>
                <a:lnTo>
                  <a:pt x="7179" y="6843"/>
                </a:lnTo>
                <a:lnTo>
                  <a:pt x="5674" y="11097"/>
                </a:lnTo>
                <a:cubicBezTo>
                  <a:pt x="5594" y="11209"/>
                  <a:pt x="5538" y="11331"/>
                  <a:pt x="5513" y="11460"/>
                </a:cubicBezTo>
                <a:lnTo>
                  <a:pt x="4779" y="15196"/>
                </a:lnTo>
                <a:lnTo>
                  <a:pt x="305" y="19693"/>
                </a:lnTo>
                <a:cubicBezTo>
                  <a:pt x="-266" y="20267"/>
                  <a:pt x="-12" y="21032"/>
                  <a:pt x="872" y="21403"/>
                </a:cubicBezTo>
                <a:cubicBezTo>
                  <a:pt x="1191" y="21536"/>
                  <a:pt x="1547" y="21600"/>
                  <a:pt x="1901" y="21600"/>
                </a:cubicBezTo>
                <a:cubicBezTo>
                  <a:pt x="2526" y="21600"/>
                  <a:pt x="3141" y="21401"/>
                  <a:pt x="3505" y="21035"/>
                </a:cubicBezTo>
                <a:lnTo>
                  <a:pt x="8214" y="16301"/>
                </a:lnTo>
                <a:cubicBezTo>
                  <a:pt x="8368" y="16146"/>
                  <a:pt x="8466" y="15970"/>
                  <a:pt x="8502" y="15787"/>
                </a:cubicBezTo>
                <a:lnTo>
                  <a:pt x="9108" y="12709"/>
                </a:lnTo>
                <a:lnTo>
                  <a:pt x="14079" y="16306"/>
                </a:lnTo>
                <a:lnTo>
                  <a:pt x="15307" y="20589"/>
                </a:lnTo>
                <a:cubicBezTo>
                  <a:pt x="15477" y="21184"/>
                  <a:pt x="16276" y="21600"/>
                  <a:pt x="17176" y="21600"/>
                </a:cubicBezTo>
                <a:cubicBezTo>
                  <a:pt x="17292" y="21600"/>
                  <a:pt x="17409" y="21592"/>
                  <a:pt x="17527" y="21578"/>
                </a:cubicBezTo>
                <a:cubicBezTo>
                  <a:pt x="18561" y="21453"/>
                  <a:pt x="19243" y="20808"/>
                  <a:pt x="19051" y="20137"/>
                </a:cubicBezTo>
                <a:lnTo>
                  <a:pt x="17727" y="15513"/>
                </a:lnTo>
                <a:cubicBezTo>
                  <a:pt x="17663" y="15290"/>
                  <a:pt x="17506" y="15081"/>
                  <a:pt x="17272" y="14912"/>
                </a:cubicBezTo>
                <a:lnTo>
                  <a:pt x="12070" y="11149"/>
                </a:lnTo>
                <a:lnTo>
                  <a:pt x="13099" y="8066"/>
                </a:lnTo>
                <a:lnTo>
                  <a:pt x="14261" y="9345"/>
                </a:lnTo>
                <a:cubicBezTo>
                  <a:pt x="14388" y="9485"/>
                  <a:pt x="14576" y="9597"/>
                  <a:pt x="14800" y="9668"/>
                </a:cubicBezTo>
                <a:lnTo>
                  <a:pt x="19329" y="11102"/>
                </a:lnTo>
                <a:cubicBezTo>
                  <a:pt x="19508" y="11159"/>
                  <a:pt x="19698" y="11185"/>
                  <a:pt x="19885" y="11185"/>
                </a:cubicBezTo>
                <a:cubicBezTo>
                  <a:pt x="20356" y="11185"/>
                  <a:pt x="20806" y="11015"/>
                  <a:pt x="21027" y="10722"/>
                </a:cubicBezTo>
                <a:cubicBezTo>
                  <a:pt x="21334" y="10313"/>
                  <a:pt x="21072" y="9820"/>
                  <a:pt x="20442" y="9620"/>
                </a:cubicBezTo>
                <a:lnTo>
                  <a:pt x="16256" y="8294"/>
                </a:lnTo>
                <a:lnTo>
                  <a:pt x="14441" y="6296"/>
                </a:lnTo>
                <a:lnTo>
                  <a:pt x="13294" y="4732"/>
                </a:lnTo>
                <a:cubicBezTo>
                  <a:pt x="12990" y="4278"/>
                  <a:pt x="12391" y="4063"/>
                  <a:pt x="12007" y="3967"/>
                </a:cubicBezTo>
                <a:cubicBezTo>
                  <a:pt x="11975" y="3959"/>
                  <a:pt x="11942" y="3950"/>
                  <a:pt x="11908" y="3944"/>
                </a:cubicBezTo>
                <a:cubicBezTo>
                  <a:pt x="11757" y="3910"/>
                  <a:pt x="11656" y="3898"/>
                  <a:pt x="11656" y="3898"/>
                </a:cubicBezTo>
                <a:cubicBezTo>
                  <a:pt x="11512" y="3876"/>
                  <a:pt x="11372" y="3864"/>
                  <a:pt x="11238" y="3858"/>
                </a:cubicBezTo>
                <a:cubicBezTo>
                  <a:pt x="11120" y="3852"/>
                  <a:pt x="11006" y="3853"/>
                  <a:pt x="10897" y="3858"/>
                </a:cubicBezTo>
                <a:close/>
              </a:path>
            </a:pathLst>
          </a:custGeom>
          <a:blipFill>
            <a:blip r:embed="rId6"/>
          </a:blipFill>
          <a:ln w="12700">
            <a:miter lim="400000"/>
          </a:ln>
        </p:spPr>
        <p:txBody>
          <a:bodyPr lIns="50800" tIns="50800" rIns="50800" bIns="50800" anchor="ctr"/>
          <a:lstStyle/>
          <a:p>
            <a:pPr>
              <a:defRPr sz="3600"/>
            </a:pPr>
          </a:p>
        </p:txBody>
      </p:sp>
      <p:sp>
        <p:nvSpPr>
          <p:cNvPr id="201" name="Symbole accessible"/>
          <p:cNvSpPr/>
          <p:nvPr/>
        </p:nvSpPr>
        <p:spPr>
          <a:xfrm>
            <a:off x="694720" y="7968270"/>
            <a:ext cx="1175901" cy="135185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389" y="0"/>
                </a:moveTo>
                <a:cubicBezTo>
                  <a:pt x="6161" y="0"/>
                  <a:pt x="5166" y="865"/>
                  <a:pt x="5166" y="1934"/>
                </a:cubicBezTo>
                <a:cubicBezTo>
                  <a:pt x="5166" y="2071"/>
                  <a:pt x="6200" y="12523"/>
                  <a:pt x="6200" y="12523"/>
                </a:cubicBezTo>
                <a:lnTo>
                  <a:pt x="14059" y="12523"/>
                </a:lnTo>
                <a:lnTo>
                  <a:pt x="17276" y="19283"/>
                </a:lnTo>
                <a:lnTo>
                  <a:pt x="21600" y="17808"/>
                </a:lnTo>
                <a:lnTo>
                  <a:pt x="20882" y="16219"/>
                </a:lnTo>
                <a:lnTo>
                  <a:pt x="18352" y="17081"/>
                </a:lnTo>
                <a:lnTo>
                  <a:pt x="15371" y="10815"/>
                </a:lnTo>
                <a:lnTo>
                  <a:pt x="7999" y="10815"/>
                </a:lnTo>
                <a:cubicBezTo>
                  <a:pt x="7999" y="10815"/>
                  <a:pt x="7896" y="9803"/>
                  <a:pt x="7843" y="9278"/>
                </a:cubicBezTo>
                <a:lnTo>
                  <a:pt x="13052" y="9278"/>
                </a:lnTo>
                <a:lnTo>
                  <a:pt x="13052" y="7572"/>
                </a:lnTo>
                <a:lnTo>
                  <a:pt x="7673" y="7572"/>
                </a:lnTo>
                <a:cubicBezTo>
                  <a:pt x="7534" y="6177"/>
                  <a:pt x="7403" y="4844"/>
                  <a:pt x="7308" y="3868"/>
                </a:cubicBezTo>
                <a:cubicBezTo>
                  <a:pt x="7335" y="3869"/>
                  <a:pt x="7362" y="3869"/>
                  <a:pt x="7389" y="3869"/>
                </a:cubicBezTo>
                <a:cubicBezTo>
                  <a:pt x="8618" y="3869"/>
                  <a:pt x="9615" y="3003"/>
                  <a:pt x="9615" y="1934"/>
                </a:cubicBezTo>
                <a:cubicBezTo>
                  <a:pt x="9615" y="865"/>
                  <a:pt x="8618" y="0"/>
                  <a:pt x="7389" y="0"/>
                </a:cubicBezTo>
                <a:close/>
                <a:moveTo>
                  <a:pt x="4689" y="8147"/>
                </a:moveTo>
                <a:cubicBezTo>
                  <a:pt x="1923" y="9273"/>
                  <a:pt x="0" y="11716"/>
                  <a:pt x="0" y="14543"/>
                </a:cubicBezTo>
                <a:cubicBezTo>
                  <a:pt x="0" y="18434"/>
                  <a:pt x="3640" y="21600"/>
                  <a:pt x="8113" y="21600"/>
                </a:cubicBezTo>
                <a:cubicBezTo>
                  <a:pt x="11295" y="21600"/>
                  <a:pt x="14054" y="19997"/>
                  <a:pt x="15382" y="17671"/>
                </a:cubicBezTo>
                <a:lnTo>
                  <a:pt x="14053" y="14877"/>
                </a:lnTo>
                <a:cubicBezTo>
                  <a:pt x="13854" y="17577"/>
                  <a:pt x="11266" y="19722"/>
                  <a:pt x="8113" y="19722"/>
                </a:cubicBezTo>
                <a:cubicBezTo>
                  <a:pt x="4830" y="19722"/>
                  <a:pt x="2159" y="17399"/>
                  <a:pt x="2159" y="14543"/>
                </a:cubicBezTo>
                <a:cubicBezTo>
                  <a:pt x="2159" y="12718"/>
                  <a:pt x="3251" y="11112"/>
                  <a:pt x="4895" y="10189"/>
                </a:cubicBezTo>
                <a:cubicBezTo>
                  <a:pt x="4817" y="9423"/>
                  <a:pt x="4749" y="8746"/>
                  <a:pt x="4689" y="8147"/>
                </a:cubicBezTo>
                <a:close/>
              </a:path>
            </a:pathLst>
          </a:custGeom>
          <a:blipFill>
            <a:blip r:embed="rId7"/>
          </a:blipFill>
          <a:ln w="12700">
            <a:miter lim="400000"/>
          </a:ln>
        </p:spPr>
        <p:txBody>
          <a:bodyPr lIns="50800" tIns="50800" rIns="50800" bIns="50800" anchor="ctr"/>
          <a:lstStyle/>
          <a:p>
            <a:pPr>
              <a:defRPr sz="3600"/>
            </a:pPr>
          </a:p>
        </p:txBody>
      </p:sp>
      <p:sp>
        <p:nvSpPr>
          <p:cNvPr id="202" name="Tête"/>
          <p:cNvSpPr/>
          <p:nvPr/>
        </p:nvSpPr>
        <p:spPr>
          <a:xfrm>
            <a:off x="9844312" y="2767550"/>
            <a:ext cx="1147354" cy="1372527"/>
          </a:xfrm>
          <a:custGeom>
            <a:avLst/>
            <a:gdLst/>
            <a:ahLst/>
            <a:cxnLst>
              <a:cxn ang="0">
                <a:pos x="wd2" y="hd2"/>
              </a:cxn>
              <a:cxn ang="5400000">
                <a:pos x="wd2" y="hd2"/>
              </a:cxn>
              <a:cxn ang="10800000">
                <a:pos x="wd2" y="hd2"/>
              </a:cxn>
              <a:cxn ang="16200000">
                <a:pos x="wd2" y="hd2"/>
              </a:cxn>
            </a:cxnLst>
            <a:rect l="0" t="0" r="r" b="b"/>
            <a:pathLst>
              <a:path w="21545" h="21600" fill="norm" stroke="1" extrusionOk="0">
                <a:moveTo>
                  <a:pt x="9154" y="0"/>
                </a:moveTo>
                <a:cubicBezTo>
                  <a:pt x="3064" y="0"/>
                  <a:pt x="0" y="3297"/>
                  <a:pt x="0" y="7252"/>
                </a:cubicBezTo>
                <a:cubicBezTo>
                  <a:pt x="0" y="11207"/>
                  <a:pt x="2755" y="14261"/>
                  <a:pt x="3263" y="17024"/>
                </a:cubicBezTo>
                <a:cubicBezTo>
                  <a:pt x="3772" y="19786"/>
                  <a:pt x="1428" y="21600"/>
                  <a:pt x="1428" y="21600"/>
                </a:cubicBezTo>
                <a:lnTo>
                  <a:pt x="13269" y="21600"/>
                </a:lnTo>
                <a:cubicBezTo>
                  <a:pt x="14015" y="18211"/>
                  <a:pt x="15444" y="18832"/>
                  <a:pt x="16687" y="18799"/>
                </a:cubicBezTo>
                <a:cubicBezTo>
                  <a:pt x="17929" y="18767"/>
                  <a:pt x="19467" y="18460"/>
                  <a:pt x="19210" y="17068"/>
                </a:cubicBezTo>
                <a:cubicBezTo>
                  <a:pt x="19036" y="16134"/>
                  <a:pt x="19250" y="15837"/>
                  <a:pt x="19675" y="15341"/>
                </a:cubicBezTo>
                <a:cubicBezTo>
                  <a:pt x="20100" y="14844"/>
                  <a:pt x="19256" y="14402"/>
                  <a:pt x="19256" y="14402"/>
                </a:cubicBezTo>
                <a:lnTo>
                  <a:pt x="19745" y="14169"/>
                </a:lnTo>
                <a:cubicBezTo>
                  <a:pt x="19977" y="14061"/>
                  <a:pt x="20093" y="13835"/>
                  <a:pt x="20035" y="13619"/>
                </a:cubicBezTo>
                <a:cubicBezTo>
                  <a:pt x="20009" y="13533"/>
                  <a:pt x="19982" y="13430"/>
                  <a:pt x="19950" y="13301"/>
                </a:cubicBezTo>
                <a:cubicBezTo>
                  <a:pt x="19847" y="12874"/>
                  <a:pt x="20073" y="12503"/>
                  <a:pt x="20497" y="12373"/>
                </a:cubicBezTo>
                <a:cubicBezTo>
                  <a:pt x="20877" y="12260"/>
                  <a:pt x="21149" y="12098"/>
                  <a:pt x="21342" y="11942"/>
                </a:cubicBezTo>
                <a:cubicBezTo>
                  <a:pt x="21600" y="11737"/>
                  <a:pt x="21600" y="11374"/>
                  <a:pt x="21407" y="11120"/>
                </a:cubicBezTo>
                <a:cubicBezTo>
                  <a:pt x="20705" y="10192"/>
                  <a:pt x="19983" y="9173"/>
                  <a:pt x="19487" y="8520"/>
                </a:cubicBezTo>
                <a:cubicBezTo>
                  <a:pt x="18754" y="7554"/>
                  <a:pt x="19939" y="7036"/>
                  <a:pt x="19572" y="5994"/>
                </a:cubicBezTo>
                <a:cubicBezTo>
                  <a:pt x="18658" y="2406"/>
                  <a:pt x="15959" y="0"/>
                  <a:pt x="9154" y="0"/>
                </a:cubicBezTo>
                <a:close/>
              </a:path>
            </a:pathLst>
          </a:custGeom>
          <a:blipFill>
            <a:blip r:embed="rId8"/>
          </a:blipFill>
          <a:ln w="12700">
            <a:miter lim="400000"/>
          </a:ln>
        </p:spPr>
        <p:txBody>
          <a:bodyPr lIns="50800" tIns="50800" rIns="50800" bIns="50800" anchor="ctr"/>
          <a:lstStyle/>
          <a:p>
            <a:pPr>
              <a:defRPr sz="3600"/>
            </a:pPr>
          </a:p>
        </p:txBody>
      </p:sp>
      <p:sp>
        <p:nvSpPr>
          <p:cNvPr id="203" name="Femme"/>
          <p:cNvSpPr/>
          <p:nvPr/>
        </p:nvSpPr>
        <p:spPr>
          <a:xfrm>
            <a:off x="11375992" y="2128175"/>
            <a:ext cx="612263" cy="1532739"/>
          </a:xfrm>
          <a:custGeom>
            <a:avLst/>
            <a:gdLst/>
            <a:ahLst/>
            <a:cxnLst>
              <a:cxn ang="0">
                <a:pos x="wd2" y="hd2"/>
              </a:cxn>
              <a:cxn ang="5400000">
                <a:pos x="wd2" y="hd2"/>
              </a:cxn>
              <a:cxn ang="10800000">
                <a:pos x="wd2" y="hd2"/>
              </a:cxn>
              <a:cxn ang="16200000">
                <a:pos x="wd2" y="hd2"/>
              </a:cxn>
            </a:cxnLst>
            <a:rect l="0" t="0" r="r" b="b"/>
            <a:pathLst>
              <a:path w="21387" h="21451" fill="norm" stroke="1" extrusionOk="0">
                <a:moveTo>
                  <a:pt x="10767" y="3"/>
                </a:moveTo>
                <a:cubicBezTo>
                  <a:pt x="10163" y="-15"/>
                  <a:pt x="9173" y="50"/>
                  <a:pt x="8379" y="485"/>
                </a:cubicBezTo>
                <a:cubicBezTo>
                  <a:pt x="7869" y="770"/>
                  <a:pt x="7992" y="989"/>
                  <a:pt x="7147" y="1709"/>
                </a:cubicBezTo>
                <a:cubicBezTo>
                  <a:pt x="6047" y="2649"/>
                  <a:pt x="7909" y="2821"/>
                  <a:pt x="6636" y="3320"/>
                </a:cubicBezTo>
                <a:cubicBezTo>
                  <a:pt x="6113" y="3525"/>
                  <a:pt x="6502" y="3869"/>
                  <a:pt x="6502" y="3869"/>
                </a:cubicBezTo>
                <a:cubicBezTo>
                  <a:pt x="6394" y="3885"/>
                  <a:pt x="6207" y="3880"/>
                  <a:pt x="6099" y="3896"/>
                </a:cubicBezTo>
                <a:cubicBezTo>
                  <a:pt x="5550" y="3950"/>
                  <a:pt x="4864" y="4024"/>
                  <a:pt x="4314" y="4395"/>
                </a:cubicBezTo>
                <a:cubicBezTo>
                  <a:pt x="3537" y="4916"/>
                  <a:pt x="1662" y="6006"/>
                  <a:pt x="254" y="6893"/>
                </a:cubicBezTo>
                <a:cubicBezTo>
                  <a:pt x="241" y="6904"/>
                  <a:pt x="226" y="6914"/>
                  <a:pt x="212" y="6920"/>
                </a:cubicBezTo>
                <a:cubicBezTo>
                  <a:pt x="186" y="6941"/>
                  <a:pt x="160" y="6962"/>
                  <a:pt x="133" y="6978"/>
                </a:cubicBezTo>
                <a:cubicBezTo>
                  <a:pt x="-28" y="7113"/>
                  <a:pt x="-54" y="7253"/>
                  <a:pt x="120" y="7398"/>
                </a:cubicBezTo>
                <a:cubicBezTo>
                  <a:pt x="402" y="7629"/>
                  <a:pt x="494" y="7843"/>
                  <a:pt x="883" y="8241"/>
                </a:cubicBezTo>
                <a:cubicBezTo>
                  <a:pt x="1258" y="8633"/>
                  <a:pt x="2132" y="9064"/>
                  <a:pt x="2789" y="9483"/>
                </a:cubicBezTo>
                <a:cubicBezTo>
                  <a:pt x="2950" y="9591"/>
                  <a:pt x="2935" y="9681"/>
                  <a:pt x="3351" y="9923"/>
                </a:cubicBezTo>
                <a:cubicBezTo>
                  <a:pt x="3579" y="10057"/>
                  <a:pt x="3967" y="10040"/>
                  <a:pt x="3820" y="10040"/>
                </a:cubicBezTo>
                <a:cubicBezTo>
                  <a:pt x="4182" y="10051"/>
                  <a:pt x="4546" y="10004"/>
                  <a:pt x="4532" y="10025"/>
                </a:cubicBezTo>
                <a:cubicBezTo>
                  <a:pt x="4331" y="10627"/>
                  <a:pt x="4437" y="11347"/>
                  <a:pt x="4692" y="12094"/>
                </a:cubicBezTo>
                <a:cubicBezTo>
                  <a:pt x="4839" y="12561"/>
                  <a:pt x="6473" y="15069"/>
                  <a:pt x="6527" y="15493"/>
                </a:cubicBezTo>
                <a:cubicBezTo>
                  <a:pt x="6688" y="17357"/>
                  <a:pt x="7279" y="18781"/>
                  <a:pt x="7641" y="19603"/>
                </a:cubicBezTo>
                <a:cubicBezTo>
                  <a:pt x="7668" y="19651"/>
                  <a:pt x="7723" y="19673"/>
                  <a:pt x="7763" y="19673"/>
                </a:cubicBezTo>
                <a:cubicBezTo>
                  <a:pt x="7790" y="19673"/>
                  <a:pt x="7857" y="19684"/>
                  <a:pt x="7951" y="19700"/>
                </a:cubicBezTo>
                <a:cubicBezTo>
                  <a:pt x="7965" y="20098"/>
                  <a:pt x="8258" y="20001"/>
                  <a:pt x="7775" y="20313"/>
                </a:cubicBezTo>
                <a:cubicBezTo>
                  <a:pt x="7494" y="20495"/>
                  <a:pt x="6838" y="20688"/>
                  <a:pt x="6891" y="21026"/>
                </a:cubicBezTo>
                <a:cubicBezTo>
                  <a:pt x="6905" y="21150"/>
                  <a:pt x="6973" y="21215"/>
                  <a:pt x="7214" y="21307"/>
                </a:cubicBezTo>
                <a:cubicBezTo>
                  <a:pt x="7536" y="21419"/>
                  <a:pt x="8649" y="21585"/>
                  <a:pt x="9694" y="21268"/>
                </a:cubicBezTo>
                <a:cubicBezTo>
                  <a:pt x="10231" y="21107"/>
                  <a:pt x="9893" y="20801"/>
                  <a:pt x="10000" y="20672"/>
                </a:cubicBezTo>
                <a:cubicBezTo>
                  <a:pt x="10148" y="20511"/>
                  <a:pt x="10348" y="20420"/>
                  <a:pt x="10214" y="20027"/>
                </a:cubicBezTo>
                <a:cubicBezTo>
                  <a:pt x="10187" y="19947"/>
                  <a:pt x="10096" y="19803"/>
                  <a:pt x="10042" y="19690"/>
                </a:cubicBezTo>
                <a:cubicBezTo>
                  <a:pt x="10176" y="19669"/>
                  <a:pt x="10281" y="19642"/>
                  <a:pt x="10281" y="19609"/>
                </a:cubicBezTo>
                <a:cubicBezTo>
                  <a:pt x="10294" y="19174"/>
                  <a:pt x="10309" y="18942"/>
                  <a:pt x="10268" y="18287"/>
                </a:cubicBezTo>
                <a:cubicBezTo>
                  <a:pt x="10228" y="17798"/>
                  <a:pt x="10243" y="17454"/>
                  <a:pt x="10176" y="16944"/>
                </a:cubicBezTo>
                <a:cubicBezTo>
                  <a:pt x="10109" y="16390"/>
                  <a:pt x="10015" y="16449"/>
                  <a:pt x="9908" y="15896"/>
                </a:cubicBezTo>
                <a:cubicBezTo>
                  <a:pt x="9868" y="15660"/>
                  <a:pt x="9825" y="15434"/>
                  <a:pt x="9879" y="15193"/>
                </a:cubicBezTo>
                <a:cubicBezTo>
                  <a:pt x="9892" y="15101"/>
                  <a:pt x="9987" y="14456"/>
                  <a:pt x="10000" y="14365"/>
                </a:cubicBezTo>
                <a:cubicBezTo>
                  <a:pt x="10027" y="13312"/>
                  <a:pt x="10097" y="12899"/>
                  <a:pt x="10231" y="11852"/>
                </a:cubicBezTo>
                <a:cubicBezTo>
                  <a:pt x="10257" y="11766"/>
                  <a:pt x="10376" y="11717"/>
                  <a:pt x="10469" y="11803"/>
                </a:cubicBezTo>
                <a:cubicBezTo>
                  <a:pt x="11207" y="12464"/>
                  <a:pt x="11555" y="12812"/>
                  <a:pt x="12145" y="13452"/>
                </a:cubicBezTo>
                <a:cubicBezTo>
                  <a:pt x="12615" y="13962"/>
                  <a:pt x="13770" y="15290"/>
                  <a:pt x="13851" y="15532"/>
                </a:cubicBezTo>
                <a:cubicBezTo>
                  <a:pt x="13985" y="15978"/>
                  <a:pt x="14184" y="16417"/>
                  <a:pt x="14345" y="16965"/>
                </a:cubicBezTo>
                <a:cubicBezTo>
                  <a:pt x="14640" y="17948"/>
                  <a:pt x="15661" y="19270"/>
                  <a:pt x="15795" y="19517"/>
                </a:cubicBezTo>
                <a:cubicBezTo>
                  <a:pt x="15822" y="19565"/>
                  <a:pt x="15834" y="19592"/>
                  <a:pt x="15874" y="19630"/>
                </a:cubicBezTo>
                <a:cubicBezTo>
                  <a:pt x="15888" y="19640"/>
                  <a:pt x="16007" y="19658"/>
                  <a:pt x="16168" y="19663"/>
                </a:cubicBezTo>
                <a:cubicBezTo>
                  <a:pt x="16221" y="19851"/>
                  <a:pt x="16234" y="20173"/>
                  <a:pt x="15912" y="20420"/>
                </a:cubicBezTo>
                <a:cubicBezTo>
                  <a:pt x="15631" y="20641"/>
                  <a:pt x="16113" y="20946"/>
                  <a:pt x="16113" y="20946"/>
                </a:cubicBezTo>
                <a:cubicBezTo>
                  <a:pt x="16408" y="21042"/>
                  <a:pt x="16743" y="21091"/>
                  <a:pt x="17186" y="21080"/>
                </a:cubicBezTo>
                <a:cubicBezTo>
                  <a:pt x="17615" y="21075"/>
                  <a:pt x="17884" y="21161"/>
                  <a:pt x="17978" y="21187"/>
                </a:cubicBezTo>
                <a:cubicBezTo>
                  <a:pt x="18031" y="21204"/>
                  <a:pt x="18057" y="21209"/>
                  <a:pt x="18057" y="21209"/>
                </a:cubicBezTo>
                <a:cubicBezTo>
                  <a:pt x="18057" y="21209"/>
                  <a:pt x="19373" y="21440"/>
                  <a:pt x="20848" y="21344"/>
                </a:cubicBezTo>
                <a:cubicBezTo>
                  <a:pt x="21478" y="21317"/>
                  <a:pt x="21546" y="21161"/>
                  <a:pt x="21104" y="20946"/>
                </a:cubicBezTo>
                <a:cubicBezTo>
                  <a:pt x="20447" y="20618"/>
                  <a:pt x="19682" y="20571"/>
                  <a:pt x="19361" y="20367"/>
                </a:cubicBezTo>
                <a:cubicBezTo>
                  <a:pt x="18771" y="19991"/>
                  <a:pt x="18409" y="19910"/>
                  <a:pt x="18288" y="19620"/>
                </a:cubicBezTo>
                <a:cubicBezTo>
                  <a:pt x="18449" y="19598"/>
                  <a:pt x="18543" y="19583"/>
                  <a:pt x="18543" y="19583"/>
                </a:cubicBezTo>
                <a:cubicBezTo>
                  <a:pt x="18543" y="19583"/>
                  <a:pt x="18461" y="19087"/>
                  <a:pt x="18368" y="18765"/>
                </a:cubicBezTo>
                <a:cubicBezTo>
                  <a:pt x="18126" y="17922"/>
                  <a:pt x="18046" y="17332"/>
                  <a:pt x="17965" y="16870"/>
                </a:cubicBezTo>
                <a:cubicBezTo>
                  <a:pt x="17831" y="16053"/>
                  <a:pt x="17360" y="15671"/>
                  <a:pt x="17253" y="15402"/>
                </a:cubicBezTo>
                <a:cubicBezTo>
                  <a:pt x="16851" y="14452"/>
                  <a:pt x="16690" y="14372"/>
                  <a:pt x="16449" y="13378"/>
                </a:cubicBezTo>
                <a:cubicBezTo>
                  <a:pt x="16408" y="13195"/>
                  <a:pt x="16221" y="11911"/>
                  <a:pt x="15912" y="11159"/>
                </a:cubicBezTo>
                <a:cubicBezTo>
                  <a:pt x="15738" y="10734"/>
                  <a:pt x="15405" y="10370"/>
                  <a:pt x="15137" y="9967"/>
                </a:cubicBezTo>
                <a:cubicBezTo>
                  <a:pt x="15218" y="10096"/>
                  <a:pt x="15269" y="9913"/>
                  <a:pt x="15564" y="9886"/>
                </a:cubicBezTo>
                <a:cubicBezTo>
                  <a:pt x="16208" y="9832"/>
                  <a:pt x="16476" y="9686"/>
                  <a:pt x="16838" y="9498"/>
                </a:cubicBezTo>
                <a:cubicBezTo>
                  <a:pt x="17723" y="9020"/>
                  <a:pt x="20312" y="7812"/>
                  <a:pt x="20714" y="7469"/>
                </a:cubicBezTo>
                <a:cubicBezTo>
                  <a:pt x="20888" y="7318"/>
                  <a:pt x="21195" y="7000"/>
                  <a:pt x="21208" y="6839"/>
                </a:cubicBezTo>
                <a:cubicBezTo>
                  <a:pt x="21222" y="6646"/>
                  <a:pt x="20727" y="6421"/>
                  <a:pt x="20580" y="6292"/>
                </a:cubicBezTo>
                <a:cubicBezTo>
                  <a:pt x="20379" y="6120"/>
                  <a:pt x="19881" y="5825"/>
                  <a:pt x="19599" y="5669"/>
                </a:cubicBezTo>
                <a:cubicBezTo>
                  <a:pt x="18889" y="5277"/>
                  <a:pt x="18528" y="5179"/>
                  <a:pt x="17496" y="4690"/>
                </a:cubicBezTo>
                <a:cubicBezTo>
                  <a:pt x="17335" y="4615"/>
                  <a:pt x="16586" y="4008"/>
                  <a:pt x="15862" y="3884"/>
                </a:cubicBezTo>
                <a:cubicBezTo>
                  <a:pt x="15192" y="3766"/>
                  <a:pt x="13968" y="3767"/>
                  <a:pt x="13968" y="3767"/>
                </a:cubicBezTo>
                <a:cubicBezTo>
                  <a:pt x="14116" y="3536"/>
                  <a:pt x="13620" y="3418"/>
                  <a:pt x="13620" y="3149"/>
                </a:cubicBezTo>
                <a:cubicBezTo>
                  <a:pt x="13620" y="2607"/>
                  <a:pt x="15057" y="2853"/>
                  <a:pt x="13729" y="1365"/>
                </a:cubicBezTo>
                <a:cubicBezTo>
                  <a:pt x="13595" y="1220"/>
                  <a:pt x="13324" y="554"/>
                  <a:pt x="12426" y="334"/>
                </a:cubicBezTo>
                <a:cubicBezTo>
                  <a:pt x="12305" y="302"/>
                  <a:pt x="12051" y="279"/>
                  <a:pt x="11957" y="236"/>
                </a:cubicBezTo>
                <a:cubicBezTo>
                  <a:pt x="11796" y="172"/>
                  <a:pt x="11555" y="87"/>
                  <a:pt x="11219" y="38"/>
                </a:cubicBezTo>
                <a:cubicBezTo>
                  <a:pt x="11126" y="25"/>
                  <a:pt x="10968" y="9"/>
                  <a:pt x="10767" y="3"/>
                </a:cubicBezTo>
                <a:close/>
                <a:moveTo>
                  <a:pt x="15514" y="5645"/>
                </a:moveTo>
                <a:cubicBezTo>
                  <a:pt x="15647" y="5640"/>
                  <a:pt x="15796" y="5665"/>
                  <a:pt x="15967" y="5723"/>
                </a:cubicBezTo>
                <a:cubicBezTo>
                  <a:pt x="16731" y="5981"/>
                  <a:pt x="18812" y="6904"/>
                  <a:pt x="18812" y="7022"/>
                </a:cubicBezTo>
                <a:cubicBezTo>
                  <a:pt x="18812" y="7113"/>
                  <a:pt x="18490" y="7365"/>
                  <a:pt x="17806" y="7838"/>
                </a:cubicBezTo>
                <a:cubicBezTo>
                  <a:pt x="17350" y="8155"/>
                  <a:pt x="16894" y="8365"/>
                  <a:pt x="16264" y="8763"/>
                </a:cubicBezTo>
                <a:cubicBezTo>
                  <a:pt x="16224" y="8790"/>
                  <a:pt x="15967" y="8972"/>
                  <a:pt x="15686" y="8961"/>
                </a:cubicBezTo>
                <a:cubicBezTo>
                  <a:pt x="15686" y="8961"/>
                  <a:pt x="15299" y="8919"/>
                  <a:pt x="14923" y="8817"/>
                </a:cubicBezTo>
                <a:cubicBezTo>
                  <a:pt x="14575" y="8720"/>
                  <a:pt x="14186" y="8736"/>
                  <a:pt x="14186" y="8758"/>
                </a:cubicBezTo>
                <a:cubicBezTo>
                  <a:pt x="14186" y="8763"/>
                  <a:pt x="13824" y="8521"/>
                  <a:pt x="13851" y="8021"/>
                </a:cubicBezTo>
                <a:cubicBezTo>
                  <a:pt x="13891" y="7054"/>
                  <a:pt x="14277" y="6722"/>
                  <a:pt x="14559" y="6340"/>
                </a:cubicBezTo>
                <a:cubicBezTo>
                  <a:pt x="14861" y="5938"/>
                  <a:pt x="15116" y="5661"/>
                  <a:pt x="15514" y="5645"/>
                </a:cubicBezTo>
                <a:close/>
                <a:moveTo>
                  <a:pt x="5395" y="5887"/>
                </a:moveTo>
                <a:cubicBezTo>
                  <a:pt x="5545" y="5876"/>
                  <a:pt x="5689" y="5902"/>
                  <a:pt x="5722" y="6028"/>
                </a:cubicBezTo>
                <a:cubicBezTo>
                  <a:pt x="5749" y="6120"/>
                  <a:pt x="5832" y="6280"/>
                  <a:pt x="5886" y="6414"/>
                </a:cubicBezTo>
                <a:cubicBezTo>
                  <a:pt x="6060" y="6844"/>
                  <a:pt x="6366" y="6931"/>
                  <a:pt x="6393" y="7210"/>
                </a:cubicBezTo>
                <a:cubicBezTo>
                  <a:pt x="6527" y="8430"/>
                  <a:pt x="5806" y="8382"/>
                  <a:pt x="5404" y="8919"/>
                </a:cubicBezTo>
                <a:cubicBezTo>
                  <a:pt x="5337" y="8903"/>
                  <a:pt x="4707" y="8988"/>
                  <a:pt x="4130" y="9095"/>
                </a:cubicBezTo>
                <a:cubicBezTo>
                  <a:pt x="3419" y="8778"/>
                  <a:pt x="3068" y="7651"/>
                  <a:pt x="2559" y="7281"/>
                </a:cubicBezTo>
                <a:cubicBezTo>
                  <a:pt x="2291" y="7082"/>
                  <a:pt x="3164" y="6834"/>
                  <a:pt x="3807" y="6544"/>
                </a:cubicBezTo>
                <a:cubicBezTo>
                  <a:pt x="4304" y="6323"/>
                  <a:pt x="4516" y="6228"/>
                  <a:pt x="5052" y="5964"/>
                </a:cubicBezTo>
                <a:cubicBezTo>
                  <a:pt x="5092" y="5946"/>
                  <a:pt x="5246" y="5898"/>
                  <a:pt x="5395" y="5887"/>
                </a:cubicBezTo>
                <a:close/>
              </a:path>
            </a:pathLst>
          </a:custGeom>
          <a:blipFill>
            <a:blip r:embed="rId9"/>
          </a:blipFill>
          <a:ln w="12700">
            <a:miter lim="400000"/>
          </a:ln>
        </p:spPr>
        <p:txBody>
          <a:bodyPr lIns="50800" tIns="50800" rIns="50800" bIns="50800" anchor="ctr"/>
          <a:lstStyle/>
          <a:p>
            <a:pPr>
              <a:defRPr sz="3600"/>
            </a:pPr>
          </a:p>
        </p:txBody>
      </p:sp>
      <p:sp>
        <p:nvSpPr>
          <p:cNvPr id="204" name="Femme qui marche"/>
          <p:cNvSpPr/>
          <p:nvPr/>
        </p:nvSpPr>
        <p:spPr>
          <a:xfrm>
            <a:off x="3151455" y="7879149"/>
            <a:ext cx="707490" cy="1530096"/>
          </a:xfrm>
          <a:custGeom>
            <a:avLst/>
            <a:gdLst/>
            <a:ahLst/>
            <a:cxnLst>
              <a:cxn ang="0">
                <a:pos x="wd2" y="hd2"/>
              </a:cxn>
              <a:cxn ang="5400000">
                <a:pos x="wd2" y="hd2"/>
              </a:cxn>
              <a:cxn ang="10800000">
                <a:pos x="wd2" y="hd2"/>
              </a:cxn>
              <a:cxn ang="16200000">
                <a:pos x="wd2" y="hd2"/>
              </a:cxn>
            </a:cxnLst>
            <a:rect l="0" t="0" r="r" b="b"/>
            <a:pathLst>
              <a:path w="21407" h="21576" fill="norm" stroke="1" extrusionOk="0">
                <a:moveTo>
                  <a:pt x="9897" y="1"/>
                </a:moveTo>
                <a:cubicBezTo>
                  <a:pt x="9630" y="7"/>
                  <a:pt x="9372" y="26"/>
                  <a:pt x="9182" y="69"/>
                </a:cubicBezTo>
                <a:cubicBezTo>
                  <a:pt x="9135" y="80"/>
                  <a:pt x="9054" y="84"/>
                  <a:pt x="9019" y="79"/>
                </a:cubicBezTo>
                <a:cubicBezTo>
                  <a:pt x="8811" y="30"/>
                  <a:pt x="8555" y="53"/>
                  <a:pt x="8347" y="96"/>
                </a:cubicBezTo>
                <a:cubicBezTo>
                  <a:pt x="8000" y="166"/>
                  <a:pt x="6312" y="580"/>
                  <a:pt x="5745" y="2041"/>
                </a:cubicBezTo>
                <a:cubicBezTo>
                  <a:pt x="5468" y="2763"/>
                  <a:pt x="5722" y="2892"/>
                  <a:pt x="5399" y="3258"/>
                </a:cubicBezTo>
                <a:cubicBezTo>
                  <a:pt x="5098" y="3603"/>
                  <a:pt x="4797" y="3938"/>
                  <a:pt x="4936" y="4396"/>
                </a:cubicBezTo>
                <a:cubicBezTo>
                  <a:pt x="5029" y="4698"/>
                  <a:pt x="5572" y="4957"/>
                  <a:pt x="5572" y="4962"/>
                </a:cubicBezTo>
                <a:cubicBezTo>
                  <a:pt x="4994" y="5501"/>
                  <a:pt x="4243" y="6928"/>
                  <a:pt x="4000" y="7424"/>
                </a:cubicBezTo>
                <a:cubicBezTo>
                  <a:pt x="3757" y="7920"/>
                  <a:pt x="3550" y="8372"/>
                  <a:pt x="3238" y="9988"/>
                </a:cubicBezTo>
                <a:cubicBezTo>
                  <a:pt x="3192" y="10247"/>
                  <a:pt x="3122" y="10431"/>
                  <a:pt x="3007" y="10630"/>
                </a:cubicBezTo>
                <a:cubicBezTo>
                  <a:pt x="2937" y="10732"/>
                  <a:pt x="2464" y="10899"/>
                  <a:pt x="2302" y="11066"/>
                </a:cubicBezTo>
                <a:cubicBezTo>
                  <a:pt x="2186" y="11179"/>
                  <a:pt x="2023" y="11524"/>
                  <a:pt x="1977" y="11708"/>
                </a:cubicBezTo>
                <a:cubicBezTo>
                  <a:pt x="1954" y="11815"/>
                  <a:pt x="1991" y="11853"/>
                  <a:pt x="2060" y="11950"/>
                </a:cubicBezTo>
                <a:cubicBezTo>
                  <a:pt x="2095" y="12004"/>
                  <a:pt x="2094" y="11993"/>
                  <a:pt x="2186" y="12031"/>
                </a:cubicBezTo>
                <a:cubicBezTo>
                  <a:pt x="2233" y="12053"/>
                  <a:pt x="2303" y="12032"/>
                  <a:pt x="2291" y="12048"/>
                </a:cubicBezTo>
                <a:cubicBezTo>
                  <a:pt x="2280" y="12075"/>
                  <a:pt x="2384" y="12224"/>
                  <a:pt x="2522" y="12230"/>
                </a:cubicBezTo>
                <a:cubicBezTo>
                  <a:pt x="2684" y="12235"/>
                  <a:pt x="2741" y="12241"/>
                  <a:pt x="2833" y="12305"/>
                </a:cubicBezTo>
                <a:cubicBezTo>
                  <a:pt x="3053" y="12446"/>
                  <a:pt x="3330" y="12467"/>
                  <a:pt x="3422" y="12381"/>
                </a:cubicBezTo>
                <a:cubicBezTo>
                  <a:pt x="3549" y="12263"/>
                  <a:pt x="3573" y="12149"/>
                  <a:pt x="3585" y="12139"/>
                </a:cubicBezTo>
                <a:cubicBezTo>
                  <a:pt x="3619" y="12085"/>
                  <a:pt x="3609" y="12075"/>
                  <a:pt x="3632" y="12102"/>
                </a:cubicBezTo>
                <a:cubicBezTo>
                  <a:pt x="3736" y="12247"/>
                  <a:pt x="3976" y="12317"/>
                  <a:pt x="4069" y="12193"/>
                </a:cubicBezTo>
                <a:cubicBezTo>
                  <a:pt x="4104" y="12139"/>
                  <a:pt x="4034" y="12144"/>
                  <a:pt x="4069" y="12053"/>
                </a:cubicBezTo>
                <a:cubicBezTo>
                  <a:pt x="4092" y="11977"/>
                  <a:pt x="4208" y="11740"/>
                  <a:pt x="4347" y="11438"/>
                </a:cubicBezTo>
                <a:cubicBezTo>
                  <a:pt x="4486" y="11142"/>
                  <a:pt x="4383" y="10895"/>
                  <a:pt x="4336" y="10674"/>
                </a:cubicBezTo>
                <a:cubicBezTo>
                  <a:pt x="4313" y="10571"/>
                  <a:pt x="4708" y="10005"/>
                  <a:pt x="4893" y="9719"/>
                </a:cubicBezTo>
                <a:cubicBezTo>
                  <a:pt x="5078" y="9433"/>
                  <a:pt x="5456" y="8588"/>
                  <a:pt x="5630" y="8195"/>
                </a:cubicBezTo>
                <a:cubicBezTo>
                  <a:pt x="5803" y="7796"/>
                  <a:pt x="6327" y="7425"/>
                  <a:pt x="6569" y="7198"/>
                </a:cubicBezTo>
                <a:cubicBezTo>
                  <a:pt x="6650" y="7408"/>
                  <a:pt x="6718" y="7806"/>
                  <a:pt x="6591" y="8210"/>
                </a:cubicBezTo>
                <a:cubicBezTo>
                  <a:pt x="6371" y="8911"/>
                  <a:pt x="5376" y="9639"/>
                  <a:pt x="5388" y="9628"/>
                </a:cubicBezTo>
                <a:lnTo>
                  <a:pt x="5482" y="9731"/>
                </a:lnTo>
                <a:cubicBezTo>
                  <a:pt x="5389" y="9865"/>
                  <a:pt x="5190" y="10053"/>
                  <a:pt x="5167" y="10307"/>
                </a:cubicBezTo>
                <a:cubicBezTo>
                  <a:pt x="5133" y="11007"/>
                  <a:pt x="5608" y="11481"/>
                  <a:pt x="5608" y="11573"/>
                </a:cubicBezTo>
                <a:cubicBezTo>
                  <a:pt x="5608" y="11697"/>
                  <a:pt x="5283" y="12462"/>
                  <a:pt x="5052" y="13243"/>
                </a:cubicBezTo>
                <a:cubicBezTo>
                  <a:pt x="4971" y="13534"/>
                  <a:pt x="4960" y="14849"/>
                  <a:pt x="4636" y="15291"/>
                </a:cubicBezTo>
                <a:cubicBezTo>
                  <a:pt x="4393" y="15636"/>
                  <a:pt x="3700" y="15793"/>
                  <a:pt x="3007" y="16763"/>
                </a:cubicBezTo>
                <a:cubicBezTo>
                  <a:pt x="2463" y="17528"/>
                  <a:pt x="982" y="19521"/>
                  <a:pt x="936" y="19602"/>
                </a:cubicBezTo>
                <a:cubicBezTo>
                  <a:pt x="913" y="19645"/>
                  <a:pt x="1077" y="19666"/>
                  <a:pt x="1077" y="19666"/>
                </a:cubicBezTo>
                <a:cubicBezTo>
                  <a:pt x="1042" y="19784"/>
                  <a:pt x="578" y="19952"/>
                  <a:pt x="416" y="20055"/>
                </a:cubicBezTo>
                <a:cubicBezTo>
                  <a:pt x="115" y="20243"/>
                  <a:pt x="94" y="20318"/>
                  <a:pt x="37" y="20469"/>
                </a:cubicBezTo>
                <a:cubicBezTo>
                  <a:pt x="-21" y="20609"/>
                  <a:pt x="-35" y="20674"/>
                  <a:pt x="185" y="20733"/>
                </a:cubicBezTo>
                <a:cubicBezTo>
                  <a:pt x="393" y="20792"/>
                  <a:pt x="1098" y="21019"/>
                  <a:pt x="1283" y="21003"/>
                </a:cubicBezTo>
                <a:cubicBezTo>
                  <a:pt x="1803" y="20959"/>
                  <a:pt x="2603" y="21370"/>
                  <a:pt x="3043" y="21477"/>
                </a:cubicBezTo>
                <a:cubicBezTo>
                  <a:pt x="3436" y="21596"/>
                  <a:pt x="3827" y="21573"/>
                  <a:pt x="4289" y="21573"/>
                </a:cubicBezTo>
                <a:cubicBezTo>
                  <a:pt x="4891" y="21579"/>
                  <a:pt x="5261" y="21573"/>
                  <a:pt x="5735" y="21573"/>
                </a:cubicBezTo>
                <a:cubicBezTo>
                  <a:pt x="6001" y="21573"/>
                  <a:pt x="6083" y="21488"/>
                  <a:pt x="5944" y="21380"/>
                </a:cubicBezTo>
                <a:cubicBezTo>
                  <a:pt x="5852" y="21304"/>
                  <a:pt x="4763" y="21084"/>
                  <a:pt x="4705" y="21073"/>
                </a:cubicBezTo>
                <a:cubicBezTo>
                  <a:pt x="4358" y="20960"/>
                  <a:pt x="3791" y="20555"/>
                  <a:pt x="3491" y="20415"/>
                </a:cubicBezTo>
                <a:cubicBezTo>
                  <a:pt x="3329" y="20345"/>
                  <a:pt x="3065" y="20253"/>
                  <a:pt x="2996" y="20146"/>
                </a:cubicBezTo>
                <a:cubicBezTo>
                  <a:pt x="2973" y="20119"/>
                  <a:pt x="3040" y="19947"/>
                  <a:pt x="3028" y="19947"/>
                </a:cubicBezTo>
                <a:cubicBezTo>
                  <a:pt x="3028" y="19947"/>
                  <a:pt x="3135" y="19974"/>
                  <a:pt x="3285" y="19947"/>
                </a:cubicBezTo>
                <a:cubicBezTo>
                  <a:pt x="3331" y="19941"/>
                  <a:pt x="3551" y="19688"/>
                  <a:pt x="3863" y="19435"/>
                </a:cubicBezTo>
                <a:cubicBezTo>
                  <a:pt x="4649" y="18788"/>
                  <a:pt x="4428" y="18918"/>
                  <a:pt x="5735" y="17706"/>
                </a:cubicBezTo>
                <a:cubicBezTo>
                  <a:pt x="6139" y="17328"/>
                  <a:pt x="7006" y="16644"/>
                  <a:pt x="7422" y="16283"/>
                </a:cubicBezTo>
                <a:cubicBezTo>
                  <a:pt x="7653" y="16083"/>
                  <a:pt x="8257" y="15334"/>
                  <a:pt x="8546" y="15027"/>
                </a:cubicBezTo>
                <a:cubicBezTo>
                  <a:pt x="8696" y="14865"/>
                  <a:pt x="9237" y="14116"/>
                  <a:pt x="9503" y="13567"/>
                </a:cubicBezTo>
                <a:cubicBezTo>
                  <a:pt x="9561" y="13453"/>
                  <a:pt x="9598" y="13539"/>
                  <a:pt x="9760" y="13658"/>
                </a:cubicBezTo>
                <a:cubicBezTo>
                  <a:pt x="9864" y="13733"/>
                  <a:pt x="11700" y="14838"/>
                  <a:pt x="12278" y="15399"/>
                </a:cubicBezTo>
                <a:cubicBezTo>
                  <a:pt x="12440" y="15555"/>
                  <a:pt x="12591" y="15716"/>
                  <a:pt x="12614" y="15889"/>
                </a:cubicBezTo>
                <a:cubicBezTo>
                  <a:pt x="12788" y="16869"/>
                  <a:pt x="12825" y="17452"/>
                  <a:pt x="13275" y="18012"/>
                </a:cubicBezTo>
                <a:cubicBezTo>
                  <a:pt x="13703" y="18551"/>
                  <a:pt x="14927" y="20200"/>
                  <a:pt x="14974" y="20243"/>
                </a:cubicBezTo>
                <a:cubicBezTo>
                  <a:pt x="15020" y="20286"/>
                  <a:pt x="15021" y="20357"/>
                  <a:pt x="15125" y="20346"/>
                </a:cubicBezTo>
                <a:cubicBezTo>
                  <a:pt x="15287" y="20330"/>
                  <a:pt x="15331" y="20319"/>
                  <a:pt x="15331" y="20319"/>
                </a:cubicBezTo>
                <a:cubicBezTo>
                  <a:pt x="15343" y="20341"/>
                  <a:pt x="15402" y="20475"/>
                  <a:pt x="15378" y="20674"/>
                </a:cubicBezTo>
                <a:cubicBezTo>
                  <a:pt x="15344" y="20874"/>
                  <a:pt x="15297" y="20944"/>
                  <a:pt x="15331" y="21127"/>
                </a:cubicBezTo>
                <a:cubicBezTo>
                  <a:pt x="15389" y="21413"/>
                  <a:pt x="15516" y="21461"/>
                  <a:pt x="15747" y="21568"/>
                </a:cubicBezTo>
                <a:cubicBezTo>
                  <a:pt x="15793" y="21585"/>
                  <a:pt x="16547" y="21536"/>
                  <a:pt x="16871" y="21515"/>
                </a:cubicBezTo>
                <a:cubicBezTo>
                  <a:pt x="16940" y="21509"/>
                  <a:pt x="17043" y="21418"/>
                  <a:pt x="17239" y="21407"/>
                </a:cubicBezTo>
                <a:cubicBezTo>
                  <a:pt x="17655" y="21385"/>
                  <a:pt x="18189" y="21440"/>
                  <a:pt x="19068" y="21343"/>
                </a:cubicBezTo>
                <a:cubicBezTo>
                  <a:pt x="20016" y="21235"/>
                  <a:pt x="20315" y="21180"/>
                  <a:pt x="20824" y="21062"/>
                </a:cubicBezTo>
                <a:cubicBezTo>
                  <a:pt x="21448" y="20884"/>
                  <a:pt x="21565" y="20680"/>
                  <a:pt x="21207" y="20615"/>
                </a:cubicBezTo>
                <a:cubicBezTo>
                  <a:pt x="21033" y="20583"/>
                  <a:pt x="20651" y="20631"/>
                  <a:pt x="20235" y="20615"/>
                </a:cubicBezTo>
                <a:cubicBezTo>
                  <a:pt x="19795" y="20594"/>
                  <a:pt x="18592" y="20502"/>
                  <a:pt x="18106" y="20427"/>
                </a:cubicBezTo>
                <a:cubicBezTo>
                  <a:pt x="17968" y="20405"/>
                  <a:pt x="17851" y="20400"/>
                  <a:pt x="17713" y="20319"/>
                </a:cubicBezTo>
                <a:cubicBezTo>
                  <a:pt x="17678" y="20297"/>
                  <a:pt x="17563" y="20243"/>
                  <a:pt x="17528" y="20221"/>
                </a:cubicBezTo>
                <a:cubicBezTo>
                  <a:pt x="17505" y="20205"/>
                  <a:pt x="17320" y="20049"/>
                  <a:pt x="17297" y="20028"/>
                </a:cubicBezTo>
                <a:cubicBezTo>
                  <a:pt x="17470" y="19995"/>
                  <a:pt x="17505" y="19984"/>
                  <a:pt x="17470" y="19925"/>
                </a:cubicBezTo>
                <a:cubicBezTo>
                  <a:pt x="17424" y="19833"/>
                  <a:pt x="16420" y="17203"/>
                  <a:pt x="15993" y="15894"/>
                </a:cubicBezTo>
                <a:cubicBezTo>
                  <a:pt x="15946" y="15737"/>
                  <a:pt x="15887" y="15577"/>
                  <a:pt x="15841" y="15426"/>
                </a:cubicBezTo>
                <a:cubicBezTo>
                  <a:pt x="15748" y="15092"/>
                  <a:pt x="15737" y="14854"/>
                  <a:pt x="15552" y="14574"/>
                </a:cubicBezTo>
                <a:cubicBezTo>
                  <a:pt x="15355" y="14272"/>
                  <a:pt x="14117" y="12597"/>
                  <a:pt x="12903" y="11320"/>
                </a:cubicBezTo>
                <a:cubicBezTo>
                  <a:pt x="12429" y="10825"/>
                  <a:pt x="11839" y="10457"/>
                  <a:pt x="11758" y="9724"/>
                </a:cubicBezTo>
                <a:cubicBezTo>
                  <a:pt x="11723" y="9390"/>
                  <a:pt x="11853" y="9057"/>
                  <a:pt x="11899" y="8901"/>
                </a:cubicBezTo>
                <a:cubicBezTo>
                  <a:pt x="11968" y="8669"/>
                  <a:pt x="12105" y="8389"/>
                  <a:pt x="12105" y="8389"/>
                </a:cubicBezTo>
                <a:cubicBezTo>
                  <a:pt x="12105" y="8389"/>
                  <a:pt x="12119" y="8502"/>
                  <a:pt x="12361" y="8609"/>
                </a:cubicBezTo>
                <a:cubicBezTo>
                  <a:pt x="12604" y="8717"/>
                  <a:pt x="12602" y="8711"/>
                  <a:pt x="12914" y="8835"/>
                </a:cubicBezTo>
                <a:cubicBezTo>
                  <a:pt x="13619" y="9126"/>
                  <a:pt x="16360" y="9865"/>
                  <a:pt x="16383" y="9956"/>
                </a:cubicBezTo>
                <a:cubicBezTo>
                  <a:pt x="16406" y="10053"/>
                  <a:pt x="16708" y="10259"/>
                  <a:pt x="17055" y="10382"/>
                </a:cubicBezTo>
                <a:cubicBezTo>
                  <a:pt x="17402" y="10501"/>
                  <a:pt x="17517" y="10516"/>
                  <a:pt x="17586" y="10581"/>
                </a:cubicBezTo>
                <a:cubicBezTo>
                  <a:pt x="17667" y="10673"/>
                  <a:pt x="18153" y="10711"/>
                  <a:pt x="18280" y="10728"/>
                </a:cubicBezTo>
                <a:cubicBezTo>
                  <a:pt x="18557" y="10760"/>
                  <a:pt x="18893" y="10489"/>
                  <a:pt x="19089" y="10478"/>
                </a:cubicBezTo>
                <a:cubicBezTo>
                  <a:pt x="19216" y="10468"/>
                  <a:pt x="19355" y="10398"/>
                  <a:pt x="19378" y="10253"/>
                </a:cubicBezTo>
                <a:cubicBezTo>
                  <a:pt x="19390" y="10167"/>
                  <a:pt x="19391" y="10000"/>
                  <a:pt x="19194" y="9929"/>
                </a:cubicBezTo>
                <a:cubicBezTo>
                  <a:pt x="18986" y="9859"/>
                  <a:pt x="18638" y="9736"/>
                  <a:pt x="18395" y="9704"/>
                </a:cubicBezTo>
                <a:cubicBezTo>
                  <a:pt x="18176" y="9672"/>
                  <a:pt x="17865" y="9649"/>
                  <a:pt x="17391" y="9535"/>
                </a:cubicBezTo>
                <a:cubicBezTo>
                  <a:pt x="17021" y="9444"/>
                  <a:pt x="16892" y="9390"/>
                  <a:pt x="16556" y="9207"/>
                </a:cubicBezTo>
                <a:cubicBezTo>
                  <a:pt x="14406" y="8065"/>
                  <a:pt x="13599" y="7769"/>
                  <a:pt x="13333" y="7688"/>
                </a:cubicBezTo>
                <a:cubicBezTo>
                  <a:pt x="13148" y="7634"/>
                  <a:pt x="12939" y="7472"/>
                  <a:pt x="12766" y="7272"/>
                </a:cubicBezTo>
                <a:cubicBezTo>
                  <a:pt x="12766" y="7251"/>
                  <a:pt x="12905" y="6724"/>
                  <a:pt x="13113" y="6476"/>
                </a:cubicBezTo>
                <a:cubicBezTo>
                  <a:pt x="13217" y="6347"/>
                  <a:pt x="13263" y="6120"/>
                  <a:pt x="13229" y="6018"/>
                </a:cubicBezTo>
                <a:cubicBezTo>
                  <a:pt x="13171" y="5856"/>
                  <a:pt x="13090" y="5743"/>
                  <a:pt x="12871" y="5619"/>
                </a:cubicBezTo>
                <a:cubicBezTo>
                  <a:pt x="12408" y="5371"/>
                  <a:pt x="12024" y="5118"/>
                  <a:pt x="11527" y="4881"/>
                </a:cubicBezTo>
                <a:cubicBezTo>
                  <a:pt x="11469" y="4854"/>
                  <a:pt x="11145" y="4606"/>
                  <a:pt x="11064" y="4504"/>
                </a:cubicBezTo>
                <a:cubicBezTo>
                  <a:pt x="10925" y="4332"/>
                  <a:pt x="10871" y="4142"/>
                  <a:pt x="10558" y="4007"/>
                </a:cubicBezTo>
                <a:cubicBezTo>
                  <a:pt x="10512" y="3986"/>
                  <a:pt x="10430" y="3921"/>
                  <a:pt x="10407" y="3894"/>
                </a:cubicBezTo>
                <a:cubicBezTo>
                  <a:pt x="10326" y="3771"/>
                  <a:pt x="10428" y="3619"/>
                  <a:pt x="10486" y="3500"/>
                </a:cubicBezTo>
                <a:cubicBezTo>
                  <a:pt x="10579" y="3306"/>
                  <a:pt x="10637" y="3254"/>
                  <a:pt x="10880" y="3130"/>
                </a:cubicBezTo>
                <a:cubicBezTo>
                  <a:pt x="10938" y="3098"/>
                  <a:pt x="11076" y="3065"/>
                  <a:pt x="11285" y="3076"/>
                </a:cubicBezTo>
                <a:cubicBezTo>
                  <a:pt x="11666" y="3098"/>
                  <a:pt x="11746" y="3119"/>
                  <a:pt x="12105" y="3086"/>
                </a:cubicBezTo>
                <a:cubicBezTo>
                  <a:pt x="12440" y="3059"/>
                  <a:pt x="12463" y="2898"/>
                  <a:pt x="12452" y="2817"/>
                </a:cubicBezTo>
                <a:cubicBezTo>
                  <a:pt x="12417" y="2634"/>
                  <a:pt x="12764" y="2704"/>
                  <a:pt x="12567" y="2520"/>
                </a:cubicBezTo>
                <a:cubicBezTo>
                  <a:pt x="12544" y="2499"/>
                  <a:pt x="12776" y="2504"/>
                  <a:pt x="12730" y="2391"/>
                </a:cubicBezTo>
                <a:cubicBezTo>
                  <a:pt x="12672" y="2245"/>
                  <a:pt x="12707" y="2187"/>
                  <a:pt x="12846" y="2165"/>
                </a:cubicBezTo>
                <a:cubicBezTo>
                  <a:pt x="13123" y="2122"/>
                  <a:pt x="13159" y="1997"/>
                  <a:pt x="13055" y="1938"/>
                </a:cubicBezTo>
                <a:cubicBezTo>
                  <a:pt x="12963" y="1889"/>
                  <a:pt x="12891" y="1847"/>
                  <a:pt x="12799" y="1798"/>
                </a:cubicBezTo>
                <a:cubicBezTo>
                  <a:pt x="12729" y="1766"/>
                  <a:pt x="12674" y="1723"/>
                  <a:pt x="12650" y="1680"/>
                </a:cubicBezTo>
                <a:cubicBezTo>
                  <a:pt x="12569" y="1519"/>
                  <a:pt x="12663" y="1336"/>
                  <a:pt x="12640" y="1163"/>
                </a:cubicBezTo>
                <a:cubicBezTo>
                  <a:pt x="12593" y="808"/>
                  <a:pt x="12419" y="726"/>
                  <a:pt x="12246" y="554"/>
                </a:cubicBezTo>
                <a:cubicBezTo>
                  <a:pt x="12246" y="489"/>
                  <a:pt x="12223" y="397"/>
                  <a:pt x="12177" y="370"/>
                </a:cubicBezTo>
                <a:cubicBezTo>
                  <a:pt x="11853" y="155"/>
                  <a:pt x="11229" y="42"/>
                  <a:pt x="10674" y="15"/>
                </a:cubicBezTo>
                <a:cubicBezTo>
                  <a:pt x="10443" y="4"/>
                  <a:pt x="10164" y="-4"/>
                  <a:pt x="9897" y="1"/>
                </a:cubicBezTo>
                <a:close/>
              </a:path>
            </a:pathLst>
          </a:custGeom>
          <a:blipFill>
            <a:blip r:embed="rId10"/>
          </a:blipFill>
          <a:ln w="12700">
            <a:miter lim="400000"/>
          </a:ln>
        </p:spPr>
        <p:txBody>
          <a:bodyPr lIns="50800" tIns="50800" rIns="50800" bIns="50800" anchor="ctr"/>
          <a:lstStyle/>
          <a:p>
            <a:pPr>
              <a:defRPr sz="3600"/>
            </a:pPr>
          </a:p>
        </p:txBody>
      </p:sp>
      <p:sp>
        <p:nvSpPr>
          <p:cNvPr id="205" name="Bébé qui marche à quatre pattes"/>
          <p:cNvSpPr/>
          <p:nvPr/>
        </p:nvSpPr>
        <p:spPr>
          <a:xfrm>
            <a:off x="7098567" y="8351365"/>
            <a:ext cx="1420640" cy="1069997"/>
          </a:xfrm>
          <a:custGeom>
            <a:avLst/>
            <a:gdLst/>
            <a:ahLst/>
            <a:cxnLst>
              <a:cxn ang="0">
                <a:pos x="wd2" y="hd2"/>
              </a:cxn>
              <a:cxn ang="5400000">
                <a:pos x="wd2" y="hd2"/>
              </a:cxn>
              <a:cxn ang="10800000">
                <a:pos x="wd2" y="hd2"/>
              </a:cxn>
              <a:cxn ang="16200000">
                <a:pos x="wd2" y="hd2"/>
              </a:cxn>
            </a:cxnLst>
            <a:rect l="0" t="0" r="r" b="b"/>
            <a:pathLst>
              <a:path w="21561" h="21192" fill="norm" stroke="1" extrusionOk="0">
                <a:moveTo>
                  <a:pt x="17338" y="0"/>
                </a:moveTo>
                <a:cubicBezTo>
                  <a:pt x="17184" y="-1"/>
                  <a:pt x="17026" y="7"/>
                  <a:pt x="16863" y="24"/>
                </a:cubicBezTo>
                <a:cubicBezTo>
                  <a:pt x="14606" y="265"/>
                  <a:pt x="14522" y="3352"/>
                  <a:pt x="14539" y="4168"/>
                </a:cubicBezTo>
                <a:cubicBezTo>
                  <a:pt x="14541" y="4260"/>
                  <a:pt x="14481" y="4330"/>
                  <a:pt x="14411" y="4320"/>
                </a:cubicBezTo>
                <a:cubicBezTo>
                  <a:pt x="14232" y="4292"/>
                  <a:pt x="13926" y="4358"/>
                  <a:pt x="13804" y="5056"/>
                </a:cubicBezTo>
                <a:cubicBezTo>
                  <a:pt x="13742" y="5414"/>
                  <a:pt x="13780" y="5842"/>
                  <a:pt x="13857" y="6244"/>
                </a:cubicBezTo>
                <a:cubicBezTo>
                  <a:pt x="13883" y="6381"/>
                  <a:pt x="13856" y="6527"/>
                  <a:pt x="13779" y="6627"/>
                </a:cubicBezTo>
                <a:cubicBezTo>
                  <a:pt x="12987" y="7643"/>
                  <a:pt x="10776" y="8319"/>
                  <a:pt x="8310" y="8841"/>
                </a:cubicBezTo>
                <a:cubicBezTo>
                  <a:pt x="8211" y="8862"/>
                  <a:pt x="8112" y="8810"/>
                  <a:pt x="8054" y="8703"/>
                </a:cubicBezTo>
                <a:cubicBezTo>
                  <a:pt x="7971" y="8549"/>
                  <a:pt x="7886" y="8424"/>
                  <a:pt x="7798" y="8336"/>
                </a:cubicBezTo>
                <a:cubicBezTo>
                  <a:pt x="7727" y="8264"/>
                  <a:pt x="7633" y="8237"/>
                  <a:pt x="7545" y="8261"/>
                </a:cubicBezTo>
                <a:cubicBezTo>
                  <a:pt x="7040" y="8396"/>
                  <a:pt x="6790" y="8497"/>
                  <a:pt x="6586" y="8791"/>
                </a:cubicBezTo>
                <a:cubicBezTo>
                  <a:pt x="6506" y="8905"/>
                  <a:pt x="6372" y="8930"/>
                  <a:pt x="6258" y="8890"/>
                </a:cubicBezTo>
                <a:cubicBezTo>
                  <a:pt x="6044" y="8815"/>
                  <a:pt x="5602" y="8774"/>
                  <a:pt x="4759" y="9083"/>
                </a:cubicBezTo>
                <a:cubicBezTo>
                  <a:pt x="3289" y="9623"/>
                  <a:pt x="1479" y="12638"/>
                  <a:pt x="3692" y="17008"/>
                </a:cubicBezTo>
                <a:cubicBezTo>
                  <a:pt x="3742" y="17106"/>
                  <a:pt x="3660" y="17226"/>
                  <a:pt x="3580" y="17173"/>
                </a:cubicBezTo>
                <a:cubicBezTo>
                  <a:pt x="3480" y="17107"/>
                  <a:pt x="3373" y="17049"/>
                  <a:pt x="3248" y="17008"/>
                </a:cubicBezTo>
                <a:cubicBezTo>
                  <a:pt x="2672" y="16817"/>
                  <a:pt x="2147" y="17532"/>
                  <a:pt x="2066" y="18125"/>
                </a:cubicBezTo>
                <a:cubicBezTo>
                  <a:pt x="1985" y="18717"/>
                  <a:pt x="1466" y="19287"/>
                  <a:pt x="1030" y="19447"/>
                </a:cubicBezTo>
                <a:cubicBezTo>
                  <a:pt x="745" y="19551"/>
                  <a:pt x="601" y="19831"/>
                  <a:pt x="536" y="20012"/>
                </a:cubicBezTo>
                <a:cubicBezTo>
                  <a:pt x="504" y="20099"/>
                  <a:pt x="434" y="20154"/>
                  <a:pt x="361" y="20146"/>
                </a:cubicBezTo>
                <a:cubicBezTo>
                  <a:pt x="216" y="20131"/>
                  <a:pt x="0" y="20176"/>
                  <a:pt x="0" y="20586"/>
                </a:cubicBezTo>
                <a:cubicBezTo>
                  <a:pt x="0" y="21201"/>
                  <a:pt x="1520" y="21134"/>
                  <a:pt x="2353" y="21134"/>
                </a:cubicBezTo>
                <a:cubicBezTo>
                  <a:pt x="3186" y="21134"/>
                  <a:pt x="3178" y="20359"/>
                  <a:pt x="3531" y="20359"/>
                </a:cubicBezTo>
                <a:cubicBezTo>
                  <a:pt x="3884" y="20359"/>
                  <a:pt x="4908" y="21156"/>
                  <a:pt x="5956" y="21156"/>
                </a:cubicBezTo>
                <a:cubicBezTo>
                  <a:pt x="7004" y="21156"/>
                  <a:pt x="5747" y="21156"/>
                  <a:pt x="9170" y="21156"/>
                </a:cubicBezTo>
                <a:cubicBezTo>
                  <a:pt x="10984" y="21156"/>
                  <a:pt x="10988" y="19548"/>
                  <a:pt x="10592" y="18037"/>
                </a:cubicBezTo>
                <a:cubicBezTo>
                  <a:pt x="10553" y="17888"/>
                  <a:pt x="10642" y="17734"/>
                  <a:pt x="10762" y="17742"/>
                </a:cubicBezTo>
                <a:cubicBezTo>
                  <a:pt x="11100" y="17764"/>
                  <a:pt x="11458" y="17753"/>
                  <a:pt x="11826" y="17689"/>
                </a:cubicBezTo>
                <a:cubicBezTo>
                  <a:pt x="11915" y="17674"/>
                  <a:pt x="11999" y="17751"/>
                  <a:pt x="12016" y="17868"/>
                </a:cubicBezTo>
                <a:cubicBezTo>
                  <a:pt x="12285" y="19718"/>
                  <a:pt x="13061" y="21599"/>
                  <a:pt x="14512" y="21048"/>
                </a:cubicBezTo>
                <a:cubicBezTo>
                  <a:pt x="15083" y="21296"/>
                  <a:pt x="15499" y="21198"/>
                  <a:pt x="15749" y="20949"/>
                </a:cubicBezTo>
                <a:cubicBezTo>
                  <a:pt x="16298" y="21270"/>
                  <a:pt x="16674" y="20792"/>
                  <a:pt x="16356" y="20439"/>
                </a:cubicBezTo>
                <a:cubicBezTo>
                  <a:pt x="16054" y="20103"/>
                  <a:pt x="15486" y="19298"/>
                  <a:pt x="14573" y="19299"/>
                </a:cubicBezTo>
                <a:cubicBezTo>
                  <a:pt x="14475" y="19299"/>
                  <a:pt x="14390" y="19209"/>
                  <a:pt x="14371" y="19084"/>
                </a:cubicBezTo>
                <a:cubicBezTo>
                  <a:pt x="14277" y="18494"/>
                  <a:pt x="14527" y="17143"/>
                  <a:pt x="14662" y="15972"/>
                </a:cubicBezTo>
                <a:cubicBezTo>
                  <a:pt x="14676" y="15852"/>
                  <a:pt x="14715" y="15741"/>
                  <a:pt x="14777" y="15651"/>
                </a:cubicBezTo>
                <a:cubicBezTo>
                  <a:pt x="15000" y="15325"/>
                  <a:pt x="15213" y="14954"/>
                  <a:pt x="15412" y="14529"/>
                </a:cubicBezTo>
                <a:cubicBezTo>
                  <a:pt x="15469" y="14408"/>
                  <a:pt x="15604" y="14409"/>
                  <a:pt x="15656" y="14533"/>
                </a:cubicBezTo>
                <a:cubicBezTo>
                  <a:pt x="15799" y="14870"/>
                  <a:pt x="15975" y="15184"/>
                  <a:pt x="16192" y="15439"/>
                </a:cubicBezTo>
                <a:cubicBezTo>
                  <a:pt x="16266" y="15526"/>
                  <a:pt x="16318" y="15639"/>
                  <a:pt x="16337" y="15765"/>
                </a:cubicBezTo>
                <a:cubicBezTo>
                  <a:pt x="16585" y="17373"/>
                  <a:pt x="18080" y="20842"/>
                  <a:pt x="19101" y="20942"/>
                </a:cubicBezTo>
                <a:cubicBezTo>
                  <a:pt x="20107" y="20917"/>
                  <a:pt x="20135" y="21172"/>
                  <a:pt x="20508" y="21173"/>
                </a:cubicBezTo>
                <a:cubicBezTo>
                  <a:pt x="20743" y="21174"/>
                  <a:pt x="20862" y="20793"/>
                  <a:pt x="20628" y="20540"/>
                </a:cubicBezTo>
                <a:cubicBezTo>
                  <a:pt x="20609" y="20519"/>
                  <a:pt x="20620" y="20478"/>
                  <a:pt x="20645" y="20478"/>
                </a:cubicBezTo>
                <a:cubicBezTo>
                  <a:pt x="20759" y="20479"/>
                  <a:pt x="20848" y="20482"/>
                  <a:pt x="20899" y="20485"/>
                </a:cubicBezTo>
                <a:cubicBezTo>
                  <a:pt x="20930" y="20486"/>
                  <a:pt x="20958" y="20504"/>
                  <a:pt x="20977" y="20535"/>
                </a:cubicBezTo>
                <a:cubicBezTo>
                  <a:pt x="21021" y="20606"/>
                  <a:pt x="21114" y="20741"/>
                  <a:pt x="21241" y="20815"/>
                </a:cubicBezTo>
                <a:cubicBezTo>
                  <a:pt x="21415" y="20916"/>
                  <a:pt x="21600" y="20710"/>
                  <a:pt x="21553" y="20469"/>
                </a:cubicBezTo>
                <a:cubicBezTo>
                  <a:pt x="21517" y="20281"/>
                  <a:pt x="21459" y="20059"/>
                  <a:pt x="21408" y="19878"/>
                </a:cubicBezTo>
                <a:cubicBezTo>
                  <a:pt x="21348" y="19662"/>
                  <a:pt x="21223" y="19489"/>
                  <a:pt x="21061" y="19398"/>
                </a:cubicBezTo>
                <a:cubicBezTo>
                  <a:pt x="20606" y="19143"/>
                  <a:pt x="20185" y="18944"/>
                  <a:pt x="19469" y="18789"/>
                </a:cubicBezTo>
                <a:cubicBezTo>
                  <a:pt x="19345" y="18762"/>
                  <a:pt x="19240" y="18647"/>
                  <a:pt x="19204" y="18490"/>
                </a:cubicBezTo>
                <a:cubicBezTo>
                  <a:pt x="19002" y="17615"/>
                  <a:pt x="19276" y="15944"/>
                  <a:pt x="18469" y="14355"/>
                </a:cubicBezTo>
                <a:cubicBezTo>
                  <a:pt x="18330" y="13193"/>
                  <a:pt x="18240" y="12130"/>
                  <a:pt x="17985" y="11219"/>
                </a:cubicBezTo>
                <a:cubicBezTo>
                  <a:pt x="17946" y="11077"/>
                  <a:pt x="18017" y="10926"/>
                  <a:pt x="18132" y="10909"/>
                </a:cubicBezTo>
                <a:cubicBezTo>
                  <a:pt x="19469" y="10712"/>
                  <a:pt x="20004" y="9093"/>
                  <a:pt x="20031" y="8149"/>
                </a:cubicBezTo>
                <a:cubicBezTo>
                  <a:pt x="20067" y="6948"/>
                  <a:pt x="21518" y="5148"/>
                  <a:pt x="21235" y="3532"/>
                </a:cubicBezTo>
                <a:cubicBezTo>
                  <a:pt x="20969" y="2017"/>
                  <a:pt x="19647" y="16"/>
                  <a:pt x="17338" y="0"/>
                </a:cubicBezTo>
                <a:close/>
              </a:path>
            </a:pathLst>
          </a:custGeom>
          <a:blipFill>
            <a:blip r:embed="rId11"/>
          </a:blipFill>
          <a:ln w="12700">
            <a:miter lim="400000"/>
          </a:ln>
        </p:spPr>
        <p:txBody>
          <a:bodyPr lIns="50800" tIns="50800" rIns="50800" bIns="50800" anchor="ctr"/>
          <a:lstStyle/>
          <a:p>
            <a:pPr>
              <a:defRPr sz="3600"/>
            </a:pP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7" name="La nature des cibles"/>
          <p:cNvSpPr txBox="1"/>
          <p:nvPr>
            <p:ph type="title"/>
          </p:nvPr>
        </p:nvSpPr>
        <p:spPr>
          <a:prstGeom prst="rect">
            <a:avLst/>
          </a:prstGeom>
        </p:spPr>
        <p:txBody>
          <a:bodyPr/>
          <a:lstStyle/>
          <a:p>
            <a:pPr/>
            <a:r>
              <a:t>La nature des cibles</a:t>
            </a:r>
          </a:p>
        </p:txBody>
      </p:sp>
      <p:sp>
        <p:nvSpPr>
          <p:cNvPr id="208" name="Adhérents…"/>
          <p:cNvSpPr txBox="1"/>
          <p:nvPr/>
        </p:nvSpPr>
        <p:spPr>
          <a:xfrm>
            <a:off x="-2209801" y="5238774"/>
            <a:ext cx="11430002" cy="26769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r>
              <a:t>Adhérents</a:t>
            </a:r>
          </a:p>
          <a:p>
            <a:pPr/>
            <a:r>
              <a:t>Salariés</a:t>
            </a:r>
          </a:p>
          <a:p>
            <a:pPr/>
            <a:r>
              <a:t>Futurs salariés</a:t>
            </a:r>
          </a:p>
        </p:txBody>
      </p:sp>
      <p:sp>
        <p:nvSpPr>
          <p:cNvPr id="209" name="Cibles internes"/>
          <p:cNvSpPr txBox="1"/>
          <p:nvPr/>
        </p:nvSpPr>
        <p:spPr>
          <a:xfrm>
            <a:off x="1704747" y="3336496"/>
            <a:ext cx="3492323" cy="7338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3"/>
                </a:solidFill>
              </a:defRPr>
            </a:lvl1pPr>
          </a:lstStyle>
          <a:p>
            <a:pPr/>
            <a:r>
              <a:t>Cibles internes</a:t>
            </a:r>
          </a:p>
        </p:txBody>
      </p:sp>
      <p:pic>
        <p:nvPicPr>
          <p:cNvPr id="210" name="Image" descr="Image"/>
          <p:cNvPicPr>
            <a:picLocks noChangeAspect="1"/>
          </p:cNvPicPr>
          <p:nvPr/>
        </p:nvPicPr>
        <p:blipFill>
          <a:blip r:embed="rId2">
            <a:extLst/>
          </a:blip>
          <a:stretch>
            <a:fillRect/>
          </a:stretch>
        </p:blipFill>
        <p:spPr>
          <a:xfrm>
            <a:off x="7599556" y="2803487"/>
            <a:ext cx="4231887" cy="6347830"/>
          </a:xfrm>
          <a:prstGeom prst="rect">
            <a:avLst/>
          </a:prstGeom>
          <a:ln w="12700">
            <a:miter lim="400000"/>
          </a:ln>
        </p:spPr>
      </p:pic>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2" name="ETRE CAPABLE DE CARACTERISER OBJECTIFS ET CIBLES DE LA COMMUNICATION"/>
          <p:cNvSpPr txBox="1"/>
          <p:nvPr>
            <p:ph type="title"/>
          </p:nvPr>
        </p:nvSpPr>
        <p:spPr>
          <a:prstGeom prst="rect">
            <a:avLst/>
          </a:prstGeom>
        </p:spPr>
        <p:txBody>
          <a:bodyPr/>
          <a:lstStyle>
            <a:lvl1pPr defTabSz="414781">
              <a:defRPr sz="5112">
                <a:effectLst>
                  <a:outerShdw sx="100000" sy="100000" kx="0" ky="0" algn="b" rotWithShape="0" blurRad="36068" dist="27050" dir="5400000">
                    <a:srgbClr val="000000"/>
                  </a:outerShdw>
                </a:effectLst>
              </a:defRPr>
            </a:lvl1pPr>
          </a:lstStyle>
          <a:p>
            <a:pPr/>
            <a:r>
              <a:t>ETRE CAPABLE DE CARACTERISER OBJECTIFS ET CIBLES DE LA COMMUNICATION</a:t>
            </a:r>
          </a:p>
        </p:txBody>
      </p:sp>
      <p:sp>
        <p:nvSpPr>
          <p:cNvPr id="123" name="Objectif"/>
          <p:cNvSpPr txBox="1"/>
          <p:nvPr/>
        </p:nvSpPr>
        <p:spPr>
          <a:xfrm>
            <a:off x="804255" y="2727739"/>
            <a:ext cx="6191454" cy="6969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l">
              <a:defRPr i="1" sz="4000">
                <a:solidFill>
                  <a:srgbClr val="73BFFF"/>
                </a:solidFill>
                <a:effectLst>
                  <a:outerShdw sx="100000" sy="100000" kx="0" ky="0" algn="b" rotWithShape="0" blurRad="38100" dist="36285" dir="2700000">
                    <a:srgbClr val="000000">
                      <a:alpha val="48000"/>
                    </a:srgbClr>
                  </a:outerShdw>
                </a:effectLst>
                <a:latin typeface="Helvetica Neue"/>
                <a:ea typeface="Helvetica Neue"/>
                <a:cs typeface="Helvetica Neue"/>
                <a:sym typeface="Helvetica Neue"/>
              </a:defRPr>
            </a:lvl1pPr>
          </a:lstStyle>
          <a:p>
            <a:pPr/>
            <a:r>
              <a:t>Objectif</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2" name="Image" descr="Image"/>
          <p:cNvPicPr>
            <a:picLocks noChangeAspect="0"/>
          </p:cNvPicPr>
          <p:nvPr>
            <p:ph type="pic" idx="21"/>
          </p:nvPr>
        </p:nvPicPr>
        <p:blipFill>
          <a:blip r:embed="rId2">
            <a:extLst/>
          </a:blip>
          <a:stretch>
            <a:fillRect/>
          </a:stretch>
        </p:blipFill>
        <p:spPr>
          <a:xfrm>
            <a:off x="7425553" y="3873748"/>
            <a:ext cx="4579894" cy="5189951"/>
          </a:xfrm>
          <a:prstGeom prst="rect">
            <a:avLst/>
          </a:prstGeom>
        </p:spPr>
      </p:pic>
      <p:sp>
        <p:nvSpPr>
          <p:cNvPr id="213" name="Les caractéristiques des cibles"/>
          <p:cNvSpPr txBox="1"/>
          <p:nvPr>
            <p:ph type="title"/>
          </p:nvPr>
        </p:nvSpPr>
        <p:spPr>
          <a:prstGeom prst="rect">
            <a:avLst/>
          </a:prstGeom>
        </p:spPr>
        <p:txBody>
          <a:bodyPr/>
          <a:lstStyle/>
          <a:p>
            <a:pPr/>
            <a:r>
              <a:t>Les caractéristiques des cibles</a:t>
            </a:r>
          </a:p>
        </p:txBody>
      </p:sp>
      <p:sp>
        <p:nvSpPr>
          <p:cNvPr id="214" name="Quantitativement : nombre d’individus ou d’organismes par segment de cible (ex. : nombre d’individus selon leur sexe, âge, CSP..)"/>
          <p:cNvSpPr txBox="1"/>
          <p:nvPr>
            <p:ph type="body" sz="quarter" idx="1"/>
          </p:nvPr>
        </p:nvSpPr>
        <p:spPr>
          <a:xfrm>
            <a:off x="787400" y="3873748"/>
            <a:ext cx="5422900" cy="4609852"/>
          </a:xfrm>
          <a:prstGeom prst="rect">
            <a:avLst/>
          </a:prstGeom>
        </p:spPr>
        <p:txBody>
          <a:bodyPr/>
          <a:lstStyle/>
          <a:p>
            <a:pPr>
              <a:buBlip>
                <a:blip r:embed="rId3"/>
              </a:buBlip>
            </a:pPr>
            <a:r>
              <a:rPr b="1">
                <a:latin typeface="Helvetica Neue"/>
                <a:ea typeface="Helvetica Neue"/>
                <a:cs typeface="Helvetica Neue"/>
                <a:sym typeface="Helvetica Neue"/>
              </a:rPr>
              <a:t>Quantitativement</a:t>
            </a:r>
            <a:r>
              <a:t> : nombre d’individus ou d’organismes par segment de cible (ex. : nombre d’individus selon leur sexe, âge, CSP..)</a:t>
            </a:r>
          </a:p>
        </p:txBody>
      </p:sp>
      <p:sp>
        <p:nvSpPr>
          <p:cNvPr id="215" name="Chaque cible peut être définie"/>
          <p:cNvSpPr txBox="1"/>
          <p:nvPr/>
        </p:nvSpPr>
        <p:spPr>
          <a:xfrm>
            <a:off x="791222" y="2916160"/>
            <a:ext cx="6951956" cy="7338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Chaque cible peut être définie</a:t>
            </a:r>
          </a:p>
        </p:txBody>
      </p:sp>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7" name="Image" descr="Image"/>
          <p:cNvPicPr>
            <a:picLocks noChangeAspect="0"/>
          </p:cNvPicPr>
          <p:nvPr>
            <p:ph type="pic" idx="21"/>
          </p:nvPr>
        </p:nvPicPr>
        <p:blipFill>
          <a:blip r:embed="rId2">
            <a:extLst/>
          </a:blip>
          <a:stretch>
            <a:fillRect/>
          </a:stretch>
        </p:blipFill>
        <p:spPr>
          <a:xfrm>
            <a:off x="1215253" y="3873748"/>
            <a:ext cx="4579894" cy="5189951"/>
          </a:xfrm>
          <a:prstGeom prst="rect">
            <a:avLst/>
          </a:prstGeom>
        </p:spPr>
      </p:pic>
      <p:sp>
        <p:nvSpPr>
          <p:cNvPr id="218" name="Les caractéristiques des cibles"/>
          <p:cNvSpPr txBox="1"/>
          <p:nvPr>
            <p:ph type="title"/>
          </p:nvPr>
        </p:nvSpPr>
        <p:spPr>
          <a:prstGeom prst="rect">
            <a:avLst/>
          </a:prstGeom>
        </p:spPr>
        <p:txBody>
          <a:bodyPr/>
          <a:lstStyle/>
          <a:p>
            <a:pPr/>
            <a:r>
              <a:t>Les caractéristiques des cibles</a:t>
            </a:r>
          </a:p>
        </p:txBody>
      </p:sp>
      <p:sp>
        <p:nvSpPr>
          <p:cNvPr id="219" name="Qualitativement : définit la cible selon un comportement, une valeur, une aspiration…, communément partagé par les membres qui la composent (ex.: ados plutôt aventureux qui aiment les voyages)"/>
          <p:cNvSpPr txBox="1"/>
          <p:nvPr>
            <p:ph type="body" sz="quarter" idx="1"/>
          </p:nvPr>
        </p:nvSpPr>
        <p:spPr>
          <a:xfrm>
            <a:off x="7004050" y="4163797"/>
            <a:ext cx="5422900" cy="4609852"/>
          </a:xfrm>
          <a:prstGeom prst="rect">
            <a:avLst/>
          </a:prstGeom>
        </p:spPr>
        <p:txBody>
          <a:bodyPr/>
          <a:lstStyle/>
          <a:p>
            <a:pPr marL="400050" indent="-400050" defTabSz="525779">
              <a:spcBef>
                <a:spcPts val="3200"/>
              </a:spcBef>
              <a:buBlip>
                <a:blip r:embed="rId3"/>
              </a:buBlip>
              <a:defRPr sz="3239">
                <a:effectLst>
                  <a:outerShdw sx="100000" sy="100000" kx="0" ky="0" algn="b" rotWithShape="0" blurRad="45720" dist="34289" dir="5400000">
                    <a:srgbClr val="000000"/>
                  </a:outerShdw>
                </a:effectLst>
              </a:defRPr>
            </a:pPr>
            <a:r>
              <a:rPr b="1">
                <a:latin typeface="Helvetica Neue"/>
                <a:ea typeface="Helvetica Neue"/>
                <a:cs typeface="Helvetica Neue"/>
                <a:sym typeface="Helvetica Neue"/>
              </a:rPr>
              <a:t>Qualitativement</a:t>
            </a:r>
            <a:r>
              <a:t> : définit la cible selon un comportement, une valeur, une aspiration…, communément partagé par les membres qui la composent (ex.: ados plutôt aventureux qui aiment les voyages)</a:t>
            </a:r>
          </a:p>
        </p:txBody>
      </p:sp>
      <p:sp>
        <p:nvSpPr>
          <p:cNvPr id="220" name="Chaque cible peut être définie"/>
          <p:cNvSpPr txBox="1"/>
          <p:nvPr/>
        </p:nvSpPr>
        <p:spPr>
          <a:xfrm>
            <a:off x="791222" y="2916160"/>
            <a:ext cx="6951956" cy="7338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Chaque cible peut être définie</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2" name="Cibles marketing /…"/>
          <p:cNvSpPr txBox="1"/>
          <p:nvPr>
            <p:ph type="title"/>
          </p:nvPr>
        </p:nvSpPr>
        <p:spPr>
          <a:prstGeom prst="rect">
            <a:avLst/>
          </a:prstGeom>
        </p:spPr>
        <p:txBody>
          <a:bodyPr/>
          <a:lstStyle/>
          <a:p>
            <a:pPr/>
            <a:r>
              <a:t>Cibles marketing /</a:t>
            </a:r>
          </a:p>
          <a:p>
            <a:pPr/>
            <a:r>
              <a:t>Cibles de communication</a:t>
            </a:r>
          </a:p>
        </p:txBody>
      </p:sp>
      <p:graphicFrame>
        <p:nvGraphicFramePr>
          <p:cNvPr id="223" name="Tableau"/>
          <p:cNvGraphicFramePr/>
          <p:nvPr/>
        </p:nvGraphicFramePr>
        <p:xfrm>
          <a:off x="988785" y="3102428"/>
          <a:ext cx="11430001" cy="5715001"/>
        </p:xfrm>
        <a:graphic xmlns:a="http://schemas.openxmlformats.org/drawingml/2006/main">
          <a:graphicData uri="http://schemas.openxmlformats.org/drawingml/2006/table">
            <a:tbl>
              <a:tblPr firstCol="0" firstRow="0" lastCol="0" lastRow="0" bandCol="0" bandRow="0" rtl="0">
                <a:tableStyleId>{EEE7283C-3CF3-47DC-8721-378D4A62B228}</a:tableStyleId>
              </a:tblPr>
              <a:tblGrid>
                <a:gridCol w="5715000"/>
                <a:gridCol w="5715000"/>
              </a:tblGrid>
              <a:tr h="2857500">
                <a:tc>
                  <a:txBody>
                    <a:bodyPr/>
                    <a:lstStyle/>
                    <a:p>
                      <a:pPr algn="ctr" defTabSz="914400">
                        <a:tabLst>
                          <a:tab pos="1168400" algn="l"/>
                        </a:tabLst>
                        <a:defRPr sz="1800">
                          <a:solidFill>
                            <a:srgbClr val="000000"/>
                          </a:solidFill>
                        </a:defRPr>
                      </a:pPr>
                      <a:r>
                        <a:rPr sz="3000">
                          <a:solidFill>
                            <a:srgbClr val="FFFFFF"/>
                          </a:solidFill>
                          <a:effectLst>
                            <a:outerShdw sx="100000" sy="100000" kx="0" ky="0" algn="b" rotWithShape="0" blurRad="38100" dist="63500" dir="5400000">
                              <a:srgbClr val="000000">
                                <a:alpha val="48275"/>
                              </a:srgbClr>
                            </a:outerShdw>
                          </a:effectLst>
                          <a:sym typeface="Helvetica Neue Light"/>
                        </a:rPr>
                        <a:t>Cible Marketing</a:t>
                      </a:r>
                    </a:p>
                  </a:txBody>
                  <a:tcPr marL="50800" marR="50800" marT="50800" marB="50800" anchor="ctr" anchorCtr="0" horzOverflow="overflow">
                    <a:lnT w="12700">
                      <a:miter lim="400000"/>
                    </a:lnT>
                    <a:solidFill>
                      <a:schemeClr val="accent5"/>
                    </a:solidFill>
                  </a:tcPr>
                </a:tc>
                <a:tc>
                  <a:txBody>
                    <a:bodyPr/>
                    <a:lstStyle/>
                    <a:p>
                      <a:pPr algn="ctr" defTabSz="914400">
                        <a:tabLst>
                          <a:tab pos="1168400" algn="l"/>
                        </a:tabLst>
                        <a:defRPr sz="1800">
                          <a:solidFill>
                            <a:srgbClr val="000000"/>
                          </a:solidFill>
                        </a:defRPr>
                      </a:pPr>
                      <a:r>
                        <a:rPr sz="3000">
                          <a:solidFill>
                            <a:srgbClr val="FFFFFF"/>
                          </a:solidFill>
                          <a:effectLst>
                            <a:outerShdw sx="100000" sy="100000" kx="0" ky="0" algn="b" rotWithShape="0" blurRad="38100" dist="63500" dir="5400000">
                              <a:srgbClr val="000000">
                                <a:alpha val="48275"/>
                              </a:srgbClr>
                            </a:outerShdw>
                          </a:effectLst>
                          <a:sym typeface="Helvetica Neue Light"/>
                        </a:rPr>
                        <a:t>Tout ou partie des acheteurs actuels et potentiels du produit</a:t>
                      </a:r>
                    </a:p>
                  </a:txBody>
                  <a:tcPr marL="50800" marR="50800" marT="50800" marB="50800" anchor="ctr" anchorCtr="0" horzOverflow="overflow">
                    <a:lnT w="12700">
                      <a:miter lim="400000"/>
                    </a:lnT>
                    <a:solidFill>
                      <a:schemeClr val="accent5"/>
                    </a:solidFill>
                  </a:tcPr>
                </a:tc>
              </a:tr>
              <a:tr h="2857500">
                <a:tc>
                  <a:txBody>
                    <a:bodyPr/>
                    <a:lstStyle/>
                    <a:p>
                      <a:pPr algn="ctr" defTabSz="914400">
                        <a:tabLst>
                          <a:tab pos="1168400" algn="l"/>
                        </a:tabLst>
                        <a:defRPr sz="1800">
                          <a:solidFill>
                            <a:srgbClr val="000000"/>
                          </a:solidFill>
                        </a:defRPr>
                      </a:pPr>
                      <a:r>
                        <a:rPr sz="3000">
                          <a:solidFill>
                            <a:srgbClr val="FFFFFF"/>
                          </a:solidFill>
                          <a:effectLst>
                            <a:outerShdw sx="100000" sy="100000" kx="0" ky="0" algn="b" rotWithShape="0" blurRad="38100" dist="63500" dir="5400000">
                              <a:srgbClr val="000000">
                                <a:alpha val="48275"/>
                              </a:srgbClr>
                            </a:outerShdw>
                          </a:effectLst>
                          <a:sym typeface="Helvetica Neue Light"/>
                        </a:rPr>
                        <a:t>Cible de communication</a:t>
                      </a:r>
                    </a:p>
                  </a:txBody>
                  <a:tcPr marL="50800" marR="50800" marT="50800" marB="50800" anchor="ctr" anchorCtr="0" horzOverflow="overflow">
                    <a:lnB w="12700">
                      <a:miter lim="400000"/>
                    </a:lnB>
                    <a:solidFill>
                      <a:schemeClr val="accent1">
                        <a:hueOff val="174309"/>
                        <a:satOff val="-28691"/>
                        <a:lumOff val="-9939"/>
                      </a:schemeClr>
                    </a:solidFill>
                  </a:tcPr>
                </a:tc>
                <a:tc>
                  <a:txBody>
                    <a:bodyPr/>
                    <a:lstStyle/>
                    <a:p>
                      <a:pPr algn="ctr" defTabSz="914400">
                        <a:tabLst>
                          <a:tab pos="1168400" algn="l"/>
                        </a:tabLst>
                        <a:defRPr sz="3000">
                          <a:effectLst>
                            <a:outerShdw sx="100000" sy="100000" kx="0" ky="0" algn="b" rotWithShape="0" blurRad="38100" dist="63500" dir="5400000">
                              <a:srgbClr val="000000">
                                <a:alpha val="48275"/>
                              </a:srgbClr>
                            </a:outerShdw>
                          </a:effectLst>
                          <a:sym typeface="Helvetica Neue Light"/>
                        </a:defRPr>
                      </a:pPr>
                      <a:r>
                        <a:t>Ensemble des personnes visées par </a:t>
                      </a:r>
                      <a:r>
                        <a:rPr b="1">
                          <a:latin typeface="Helvetica Neue"/>
                          <a:ea typeface="Helvetica Neue"/>
                          <a:cs typeface="Helvetica Neue"/>
                          <a:sym typeface="Helvetica Neue"/>
                        </a:rPr>
                        <a:t>UNE</a:t>
                      </a:r>
                      <a:r>
                        <a:t> action de communication</a:t>
                      </a:r>
                    </a:p>
                  </a:txBody>
                  <a:tcPr marL="50800" marR="50800" marT="50800" marB="50800" anchor="ctr" anchorCtr="0" horzOverflow="overflow">
                    <a:lnB w="12700">
                      <a:miter lim="400000"/>
                    </a:lnB>
                    <a:solidFill>
                      <a:schemeClr val="accent1">
                        <a:hueOff val="174309"/>
                        <a:satOff val="-28691"/>
                        <a:lumOff val="-9939"/>
                      </a:schemeClr>
                    </a:solidFill>
                  </a:tcPr>
                </a:tc>
              </a:tr>
            </a:tbl>
          </a:graphicData>
        </a:graphic>
      </p:graphicFrame>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25" name="Image" descr="Image"/>
          <p:cNvPicPr>
            <a:picLocks noChangeAspect="0"/>
          </p:cNvPicPr>
          <p:nvPr>
            <p:ph type="pic" idx="21"/>
          </p:nvPr>
        </p:nvPicPr>
        <p:blipFill>
          <a:blip r:embed="rId2">
            <a:extLst/>
          </a:blip>
          <a:stretch>
            <a:fillRect/>
          </a:stretch>
        </p:blipFill>
        <p:spPr>
          <a:xfrm>
            <a:off x="6195796" y="2565400"/>
            <a:ext cx="6224804" cy="6121400"/>
          </a:xfrm>
          <a:prstGeom prst="rect">
            <a:avLst/>
          </a:prstGeom>
        </p:spPr>
      </p:pic>
      <p:sp>
        <p:nvSpPr>
          <p:cNvPr id="226" name="Les niveaux de cible"/>
          <p:cNvSpPr txBox="1"/>
          <p:nvPr>
            <p:ph type="title"/>
          </p:nvPr>
        </p:nvSpPr>
        <p:spPr>
          <a:prstGeom prst="rect">
            <a:avLst/>
          </a:prstGeom>
        </p:spPr>
        <p:txBody>
          <a:bodyPr/>
          <a:lstStyle/>
          <a:p>
            <a:pPr/>
            <a:r>
              <a:t>Les niveaux de cible</a:t>
            </a:r>
          </a:p>
        </p:txBody>
      </p:sp>
      <p:sp>
        <p:nvSpPr>
          <p:cNvPr id="227" name="Pour une même campagne de communication, plusieurs niveaux de cibles peuvent être définis. Tous ne serons pas traités de la même façon.…"/>
          <p:cNvSpPr txBox="1"/>
          <p:nvPr>
            <p:ph type="body" sz="half" idx="1"/>
          </p:nvPr>
        </p:nvSpPr>
        <p:spPr>
          <a:prstGeom prst="rect">
            <a:avLst/>
          </a:prstGeom>
        </p:spPr>
        <p:txBody>
          <a:bodyPr/>
          <a:lstStyle/>
          <a:p>
            <a:pPr marL="413384" indent="-413384" defTabSz="543305">
              <a:spcBef>
                <a:spcPts val="3300"/>
              </a:spcBef>
              <a:buBlip>
                <a:blip r:embed="rId3"/>
              </a:buBlip>
              <a:defRPr sz="3348">
                <a:effectLst>
                  <a:outerShdw sx="100000" sy="100000" kx="0" ky="0" algn="b" rotWithShape="0" blurRad="47244" dist="35433" dir="5400000">
                    <a:srgbClr val="000000"/>
                  </a:outerShdw>
                </a:effectLst>
              </a:defRPr>
            </a:pPr>
            <a:r>
              <a:t>Pour une même campagne de communication, plusieurs niveaux de cibles peuvent être définis. Tous ne serons pas traités de la même façon.</a:t>
            </a:r>
          </a:p>
          <a:p>
            <a:pPr marL="413384" indent="-413384" defTabSz="543305">
              <a:spcBef>
                <a:spcPts val="3300"/>
              </a:spcBef>
              <a:buBlip>
                <a:blip r:embed="rId3"/>
              </a:buBlip>
              <a:defRPr sz="3348">
                <a:effectLst>
                  <a:outerShdw sx="100000" sy="100000" kx="0" ky="0" algn="b" rotWithShape="0" blurRad="47244" dist="35433" dir="5400000">
                    <a:srgbClr val="000000"/>
                  </a:outerShdw>
                </a:effectLst>
              </a:defRPr>
            </a:pPr>
            <a:r>
              <a:t>Le coeur de cible concentrera une majorité de moyens.</a:t>
            </a:r>
          </a:p>
        </p:txBody>
      </p:sp>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Cercle"/>
          <p:cNvSpPr/>
          <p:nvPr/>
        </p:nvSpPr>
        <p:spPr>
          <a:xfrm>
            <a:off x="4221629" y="2898767"/>
            <a:ext cx="3956066" cy="3956066"/>
          </a:xfrm>
          <a:prstGeom prst="ellipse">
            <a:avLst/>
          </a:prstGeom>
          <a:solidFill>
            <a:schemeClr val="accent1">
              <a:hueOff val="-37249"/>
              <a:satOff val="-2150"/>
              <a:lumOff val="12811"/>
            </a:schemeClr>
          </a:solidFill>
          <a:ln w="12700">
            <a:miter lim="400000"/>
          </a:ln>
        </p:spPr>
        <p:txBody>
          <a:bodyPr lIns="50800" tIns="50800" rIns="50800" bIns="50800" anchor="ctr"/>
          <a:lstStyle/>
          <a:p>
            <a:pPr>
              <a:defRPr sz="3600">
                <a:solidFill>
                  <a:schemeClr val="accent1">
                    <a:hueOff val="400477"/>
                    <a:lumOff val="-24627"/>
                  </a:schemeClr>
                </a:solidFill>
              </a:defRPr>
            </a:pPr>
          </a:p>
        </p:txBody>
      </p:sp>
      <p:sp>
        <p:nvSpPr>
          <p:cNvPr id="230" name="Cercle"/>
          <p:cNvSpPr/>
          <p:nvPr/>
        </p:nvSpPr>
        <p:spPr>
          <a:xfrm>
            <a:off x="4671102" y="3348240"/>
            <a:ext cx="3057121" cy="3057121"/>
          </a:xfrm>
          <a:prstGeom prst="ellipse">
            <a:avLst/>
          </a:prstGeom>
          <a:solidFill>
            <a:schemeClr val="accent1"/>
          </a:solidFill>
          <a:ln w="12700">
            <a:miter lim="400000"/>
          </a:ln>
        </p:spPr>
        <p:txBody>
          <a:bodyPr lIns="50800" tIns="50800" rIns="50800" bIns="50800" anchor="ctr"/>
          <a:lstStyle/>
          <a:p>
            <a:pPr>
              <a:defRPr sz="3600"/>
            </a:pPr>
          </a:p>
        </p:txBody>
      </p:sp>
      <p:sp>
        <p:nvSpPr>
          <p:cNvPr id="231" name="Cercle"/>
          <p:cNvSpPr/>
          <p:nvPr/>
        </p:nvSpPr>
        <p:spPr>
          <a:xfrm>
            <a:off x="5077873" y="3755011"/>
            <a:ext cx="2243578" cy="2243578"/>
          </a:xfrm>
          <a:prstGeom prst="ellipse">
            <a:avLst/>
          </a:prstGeom>
          <a:solidFill>
            <a:schemeClr val="accent1">
              <a:hueOff val="174309"/>
              <a:satOff val="-28691"/>
              <a:lumOff val="-9939"/>
            </a:schemeClr>
          </a:solidFill>
          <a:ln w="12700">
            <a:miter lim="400000"/>
          </a:ln>
        </p:spPr>
        <p:txBody>
          <a:bodyPr lIns="50800" tIns="50800" rIns="50800" bIns="50800" anchor="ctr"/>
          <a:lstStyle/>
          <a:p>
            <a:pPr>
              <a:defRPr sz="3600"/>
            </a:pPr>
          </a:p>
        </p:txBody>
      </p:sp>
      <p:sp>
        <p:nvSpPr>
          <p:cNvPr id="232" name="Cercle"/>
          <p:cNvSpPr/>
          <p:nvPr/>
        </p:nvSpPr>
        <p:spPr>
          <a:xfrm>
            <a:off x="5359400" y="4036538"/>
            <a:ext cx="1680524" cy="1680525"/>
          </a:xfrm>
          <a:prstGeom prst="ellipse">
            <a:avLst/>
          </a:prstGeom>
          <a:solidFill>
            <a:schemeClr val="accent1">
              <a:hueOff val="400477"/>
              <a:lumOff val="-24627"/>
            </a:schemeClr>
          </a:solidFill>
          <a:ln w="12700">
            <a:miter lim="400000"/>
          </a:ln>
        </p:spPr>
        <p:txBody>
          <a:bodyPr lIns="50800" tIns="50800" rIns="50800" bIns="50800" anchor="ctr"/>
          <a:lstStyle/>
          <a:p>
            <a:pPr>
              <a:defRPr sz="3600">
                <a:solidFill>
                  <a:schemeClr val="accent1">
                    <a:hueOff val="400477"/>
                    <a:lumOff val="-24627"/>
                  </a:schemeClr>
                </a:solidFill>
              </a:defRPr>
            </a:pPr>
          </a:p>
        </p:txBody>
      </p:sp>
      <p:sp>
        <p:nvSpPr>
          <p:cNvPr id="233" name="Coeur de cible"/>
          <p:cNvSpPr txBox="1"/>
          <p:nvPr/>
        </p:nvSpPr>
        <p:spPr>
          <a:xfrm>
            <a:off x="1349803" y="1694114"/>
            <a:ext cx="3454451" cy="7338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Coeur de cible</a:t>
            </a:r>
          </a:p>
        </p:txBody>
      </p:sp>
      <p:sp>
        <p:nvSpPr>
          <p:cNvPr id="234" name="Cible primaire"/>
          <p:cNvSpPr txBox="1"/>
          <p:nvPr/>
        </p:nvSpPr>
        <p:spPr>
          <a:xfrm>
            <a:off x="507013" y="3406800"/>
            <a:ext cx="3246426" cy="7338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Cible primaire</a:t>
            </a:r>
          </a:p>
        </p:txBody>
      </p:sp>
      <p:sp>
        <p:nvSpPr>
          <p:cNvPr id="235" name="Cible secondaire"/>
          <p:cNvSpPr txBox="1"/>
          <p:nvPr/>
        </p:nvSpPr>
        <p:spPr>
          <a:xfrm>
            <a:off x="379735" y="6799538"/>
            <a:ext cx="3928644" cy="7338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Cible secondaire</a:t>
            </a:r>
          </a:p>
        </p:txBody>
      </p:sp>
      <p:sp>
        <p:nvSpPr>
          <p:cNvPr id="236" name="Reste du monde"/>
          <p:cNvSpPr txBox="1"/>
          <p:nvPr/>
        </p:nvSpPr>
        <p:spPr>
          <a:xfrm>
            <a:off x="2809972" y="8301743"/>
            <a:ext cx="3937713" cy="7338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Reste du monde</a:t>
            </a:r>
          </a:p>
        </p:txBody>
      </p:sp>
      <p:sp>
        <p:nvSpPr>
          <p:cNvPr id="237" name="Pratiquants intensifs et réguliers"/>
          <p:cNvSpPr txBox="1"/>
          <p:nvPr/>
        </p:nvSpPr>
        <p:spPr>
          <a:xfrm>
            <a:off x="7226935" y="1231982"/>
            <a:ext cx="5307331" cy="5477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lvl1pPr>
          </a:lstStyle>
          <a:p>
            <a:pPr/>
            <a:r>
              <a:t>Pratiquants intensifs et réguliers</a:t>
            </a:r>
          </a:p>
        </p:txBody>
      </p:sp>
      <p:sp>
        <p:nvSpPr>
          <p:cNvPr id="238" name="Pratiquants occasionnels…"/>
          <p:cNvSpPr txBox="1"/>
          <p:nvPr/>
        </p:nvSpPr>
        <p:spPr>
          <a:xfrm>
            <a:off x="8587748" y="3042640"/>
            <a:ext cx="4320160" cy="14621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Pratiquants occasionnels </a:t>
            </a:r>
          </a:p>
          <a:p>
            <a:pPr>
              <a:defRPr sz="3000"/>
            </a:pPr>
            <a:r>
              <a:t>soucieux </a:t>
            </a:r>
          </a:p>
          <a:p>
            <a:pPr>
              <a:defRPr sz="3000"/>
            </a:pPr>
            <a:r>
              <a:t>d’avoir un bon chaussant</a:t>
            </a:r>
          </a:p>
        </p:txBody>
      </p:sp>
      <p:sp>
        <p:nvSpPr>
          <p:cNvPr id="239" name="Journalistes sportifs,…"/>
          <p:cNvSpPr txBox="1"/>
          <p:nvPr/>
        </p:nvSpPr>
        <p:spPr>
          <a:xfrm>
            <a:off x="8603251" y="6663978"/>
            <a:ext cx="3585211" cy="10049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sz="3000"/>
            </a:pPr>
            <a:r>
              <a:t>Journalistes sportifs, </a:t>
            </a:r>
          </a:p>
          <a:p>
            <a:pPr>
              <a:defRPr sz="3000"/>
            </a:pPr>
            <a:r>
              <a:t>distributeurs</a:t>
            </a:r>
          </a:p>
        </p:txBody>
      </p:sp>
      <p:sp>
        <p:nvSpPr>
          <p:cNvPr id="240" name="Ligne"/>
          <p:cNvSpPr/>
          <p:nvPr/>
        </p:nvSpPr>
        <p:spPr>
          <a:xfrm>
            <a:off x="4794779" y="2293321"/>
            <a:ext cx="1317762" cy="2364489"/>
          </a:xfrm>
          <a:prstGeom prst="line">
            <a:avLst/>
          </a:prstGeom>
          <a:ln w="88900">
            <a:solidFill>
              <a:srgbClr val="FFFFFF"/>
            </a:solidFill>
            <a:miter lim="400000"/>
            <a:tailEnd type="triangle"/>
          </a:ln>
        </p:spPr>
        <p:txBody>
          <a:bodyPr lIns="50800" tIns="50800" rIns="50800" bIns="50800" anchor="ctr"/>
          <a:lstStyle/>
          <a:p>
            <a:pPr>
              <a:defRPr sz="3600"/>
            </a:pPr>
          </a:p>
        </p:txBody>
      </p:sp>
      <p:sp>
        <p:nvSpPr>
          <p:cNvPr id="241" name="Ligne"/>
          <p:cNvSpPr/>
          <p:nvPr/>
        </p:nvSpPr>
        <p:spPr>
          <a:xfrm>
            <a:off x="3862213" y="3979693"/>
            <a:ext cx="1409072" cy="694472"/>
          </a:xfrm>
          <a:prstGeom prst="line">
            <a:avLst/>
          </a:prstGeom>
          <a:ln w="88900">
            <a:solidFill>
              <a:srgbClr val="FFFFFF"/>
            </a:solidFill>
            <a:miter lim="400000"/>
            <a:tailEnd type="triangle"/>
          </a:ln>
        </p:spPr>
        <p:txBody>
          <a:bodyPr lIns="50800" tIns="50800" rIns="50800" bIns="50800" anchor="ctr"/>
          <a:lstStyle/>
          <a:p>
            <a:pPr>
              <a:defRPr sz="3600"/>
            </a:pPr>
          </a:p>
        </p:txBody>
      </p:sp>
      <p:sp>
        <p:nvSpPr>
          <p:cNvPr id="242" name="Ligne"/>
          <p:cNvSpPr/>
          <p:nvPr/>
        </p:nvSpPr>
        <p:spPr>
          <a:xfrm flipV="1">
            <a:off x="4495390" y="5915421"/>
            <a:ext cx="852958" cy="1326358"/>
          </a:xfrm>
          <a:prstGeom prst="line">
            <a:avLst/>
          </a:prstGeom>
          <a:ln w="88900">
            <a:solidFill>
              <a:srgbClr val="FFFFFF"/>
            </a:solidFill>
            <a:miter lim="400000"/>
            <a:tailEnd type="triangle"/>
          </a:ln>
        </p:spPr>
        <p:txBody>
          <a:bodyPr lIns="50800" tIns="50800" rIns="50800" bIns="50800" anchor="ctr"/>
          <a:lstStyle/>
          <a:p>
            <a:pPr>
              <a:defRPr sz="3600"/>
            </a:pPr>
          </a:p>
        </p:txBody>
      </p:sp>
      <p:sp>
        <p:nvSpPr>
          <p:cNvPr id="243" name="Ligne"/>
          <p:cNvSpPr/>
          <p:nvPr/>
        </p:nvSpPr>
        <p:spPr>
          <a:xfrm flipV="1">
            <a:off x="5026460" y="6658438"/>
            <a:ext cx="822704" cy="1595713"/>
          </a:xfrm>
          <a:prstGeom prst="line">
            <a:avLst/>
          </a:prstGeom>
          <a:ln w="88900">
            <a:solidFill>
              <a:srgbClr val="FFFFFF"/>
            </a:solidFill>
            <a:miter lim="400000"/>
            <a:tailEnd type="triangle"/>
          </a:ln>
        </p:spPr>
        <p:txBody>
          <a:bodyPr lIns="50800" tIns="50800" rIns="50800" bIns="50800" anchor="ctr"/>
          <a:lstStyle/>
          <a:p>
            <a:pPr>
              <a:defRPr sz="3600"/>
            </a:pPr>
          </a:p>
        </p:txBody>
      </p:sp>
      <p:sp>
        <p:nvSpPr>
          <p:cNvPr id="244" name="Ligne"/>
          <p:cNvSpPr/>
          <p:nvPr/>
        </p:nvSpPr>
        <p:spPr>
          <a:xfrm flipH="1">
            <a:off x="6287267" y="1949700"/>
            <a:ext cx="1593791" cy="2752680"/>
          </a:xfrm>
          <a:prstGeom prst="line">
            <a:avLst/>
          </a:prstGeom>
          <a:ln w="63500">
            <a:solidFill>
              <a:srgbClr val="FFFFFF"/>
            </a:solidFill>
            <a:prstDash val="sysDot"/>
            <a:miter lim="400000"/>
            <a:tailEnd type="oval"/>
          </a:ln>
        </p:spPr>
        <p:txBody>
          <a:bodyPr lIns="50800" tIns="50800" rIns="50800" bIns="50800" anchor="ctr"/>
          <a:lstStyle/>
          <a:p>
            <a:pPr>
              <a:defRPr sz="3600"/>
            </a:pPr>
          </a:p>
        </p:txBody>
      </p:sp>
      <p:sp>
        <p:nvSpPr>
          <p:cNvPr id="245" name="Ligne"/>
          <p:cNvSpPr/>
          <p:nvPr/>
        </p:nvSpPr>
        <p:spPr>
          <a:xfrm flipH="1">
            <a:off x="7177405" y="4409301"/>
            <a:ext cx="1311755" cy="415796"/>
          </a:xfrm>
          <a:prstGeom prst="line">
            <a:avLst/>
          </a:prstGeom>
          <a:ln w="63500">
            <a:solidFill>
              <a:srgbClr val="FFFFFF"/>
            </a:solidFill>
            <a:prstDash val="sysDot"/>
            <a:miter lim="400000"/>
            <a:tailEnd type="oval"/>
          </a:ln>
        </p:spPr>
        <p:txBody>
          <a:bodyPr lIns="50800" tIns="50800" rIns="50800" bIns="50800" anchor="ctr"/>
          <a:lstStyle/>
          <a:p>
            <a:pPr>
              <a:defRPr sz="3600"/>
            </a:pPr>
          </a:p>
        </p:txBody>
      </p:sp>
      <p:sp>
        <p:nvSpPr>
          <p:cNvPr id="246" name="Ligne"/>
          <p:cNvSpPr/>
          <p:nvPr/>
        </p:nvSpPr>
        <p:spPr>
          <a:xfrm flipH="1" flipV="1">
            <a:off x="7208021" y="5786305"/>
            <a:ext cx="1272335" cy="921953"/>
          </a:xfrm>
          <a:prstGeom prst="line">
            <a:avLst/>
          </a:prstGeom>
          <a:ln w="63500">
            <a:solidFill>
              <a:srgbClr val="FFFFFF"/>
            </a:solidFill>
            <a:prstDash val="sysDot"/>
            <a:miter lim="400000"/>
            <a:tailEnd type="oval"/>
          </a:ln>
        </p:spPr>
        <p:txBody>
          <a:bodyPr lIns="50800" tIns="50800" rIns="50800" bIns="50800" anchor="ctr"/>
          <a:lstStyle/>
          <a:p>
            <a:pPr>
              <a:defRPr sz="3600"/>
            </a:pPr>
          </a:p>
        </p:txBody>
      </p:sp>
      <p:sp>
        <p:nvSpPr>
          <p:cNvPr id="247" name="Basket"/>
          <p:cNvSpPr/>
          <p:nvPr/>
        </p:nvSpPr>
        <p:spPr>
          <a:xfrm>
            <a:off x="7734547" y="7890723"/>
            <a:ext cx="3454452" cy="1555870"/>
          </a:xfrm>
          <a:custGeom>
            <a:avLst/>
            <a:gdLst/>
            <a:ahLst/>
            <a:cxnLst>
              <a:cxn ang="0">
                <a:pos x="wd2" y="hd2"/>
              </a:cxn>
              <a:cxn ang="5400000">
                <a:pos x="wd2" y="hd2"/>
              </a:cxn>
              <a:cxn ang="10800000">
                <a:pos x="wd2" y="hd2"/>
              </a:cxn>
              <a:cxn ang="16200000">
                <a:pos x="wd2" y="hd2"/>
              </a:cxn>
            </a:cxnLst>
            <a:rect l="0" t="0" r="r" b="b"/>
            <a:pathLst>
              <a:path w="21120" h="21589" fill="norm" stroke="1" extrusionOk="0">
                <a:moveTo>
                  <a:pt x="8142" y="1"/>
                </a:moveTo>
                <a:cubicBezTo>
                  <a:pt x="7452" y="51"/>
                  <a:pt x="7453" y="2261"/>
                  <a:pt x="7485" y="3206"/>
                </a:cubicBezTo>
                <a:cubicBezTo>
                  <a:pt x="7485" y="3509"/>
                  <a:pt x="7492" y="3581"/>
                  <a:pt x="7496" y="3753"/>
                </a:cubicBezTo>
                <a:cubicBezTo>
                  <a:pt x="7240" y="4258"/>
                  <a:pt x="6951" y="4865"/>
                  <a:pt x="6515" y="5353"/>
                </a:cubicBezTo>
                <a:cubicBezTo>
                  <a:pt x="6515" y="5353"/>
                  <a:pt x="6411" y="5480"/>
                  <a:pt x="6292" y="5582"/>
                </a:cubicBezTo>
                <a:cubicBezTo>
                  <a:pt x="5927" y="5916"/>
                  <a:pt x="5467" y="6161"/>
                  <a:pt x="4865" y="6223"/>
                </a:cubicBezTo>
                <a:cubicBezTo>
                  <a:pt x="4388" y="6272"/>
                  <a:pt x="4021" y="6125"/>
                  <a:pt x="3732" y="5860"/>
                </a:cubicBezTo>
                <a:lnTo>
                  <a:pt x="3557" y="5672"/>
                </a:lnTo>
                <a:cubicBezTo>
                  <a:pt x="2695" y="4618"/>
                  <a:pt x="2650" y="2434"/>
                  <a:pt x="2257" y="2055"/>
                </a:cubicBezTo>
                <a:cubicBezTo>
                  <a:pt x="2257" y="2054"/>
                  <a:pt x="2259" y="2029"/>
                  <a:pt x="2259" y="2029"/>
                </a:cubicBezTo>
                <a:cubicBezTo>
                  <a:pt x="2259" y="2029"/>
                  <a:pt x="2126" y="1918"/>
                  <a:pt x="1958" y="1886"/>
                </a:cubicBezTo>
                <a:cubicBezTo>
                  <a:pt x="1791" y="1854"/>
                  <a:pt x="1590" y="1902"/>
                  <a:pt x="1450" y="2220"/>
                </a:cubicBezTo>
                <a:cubicBezTo>
                  <a:pt x="1233" y="2711"/>
                  <a:pt x="591" y="4864"/>
                  <a:pt x="393" y="5841"/>
                </a:cubicBezTo>
                <a:cubicBezTo>
                  <a:pt x="141" y="7080"/>
                  <a:pt x="260" y="7933"/>
                  <a:pt x="474" y="8364"/>
                </a:cubicBezTo>
                <a:cubicBezTo>
                  <a:pt x="236" y="10575"/>
                  <a:pt x="139" y="13137"/>
                  <a:pt x="424" y="15647"/>
                </a:cubicBezTo>
                <a:cubicBezTo>
                  <a:pt x="1158" y="16067"/>
                  <a:pt x="3109" y="16905"/>
                  <a:pt x="6527" y="16569"/>
                </a:cubicBezTo>
                <a:lnTo>
                  <a:pt x="6567" y="16565"/>
                </a:lnTo>
                <a:lnTo>
                  <a:pt x="6761" y="16550"/>
                </a:lnTo>
                <a:cubicBezTo>
                  <a:pt x="8571" y="16401"/>
                  <a:pt x="9369" y="16678"/>
                  <a:pt x="10022" y="17045"/>
                </a:cubicBezTo>
                <a:lnTo>
                  <a:pt x="10207" y="17154"/>
                </a:lnTo>
                <a:cubicBezTo>
                  <a:pt x="10273" y="17194"/>
                  <a:pt x="10339" y="17237"/>
                  <a:pt x="10405" y="17278"/>
                </a:cubicBezTo>
                <a:cubicBezTo>
                  <a:pt x="11147" y="17735"/>
                  <a:pt x="11914" y="18206"/>
                  <a:pt x="14103" y="18230"/>
                </a:cubicBezTo>
                <a:cubicBezTo>
                  <a:pt x="17726" y="18270"/>
                  <a:pt x="19787" y="17281"/>
                  <a:pt x="20711" y="16745"/>
                </a:cubicBezTo>
                <a:cubicBezTo>
                  <a:pt x="21565" y="15274"/>
                  <a:pt x="20916" y="12155"/>
                  <a:pt x="20264" y="11932"/>
                </a:cubicBezTo>
                <a:cubicBezTo>
                  <a:pt x="20264" y="11932"/>
                  <a:pt x="20143" y="11882"/>
                  <a:pt x="20027" y="11966"/>
                </a:cubicBezTo>
                <a:cubicBezTo>
                  <a:pt x="19439" y="11664"/>
                  <a:pt x="18181" y="10921"/>
                  <a:pt x="17216" y="10268"/>
                </a:cubicBezTo>
                <a:lnTo>
                  <a:pt x="17033" y="10144"/>
                </a:lnTo>
                <a:lnTo>
                  <a:pt x="17033" y="10140"/>
                </a:lnTo>
                <a:cubicBezTo>
                  <a:pt x="16632" y="9863"/>
                  <a:pt x="16297" y="9608"/>
                  <a:pt x="16110" y="9421"/>
                </a:cubicBezTo>
                <a:lnTo>
                  <a:pt x="16108" y="9424"/>
                </a:lnTo>
                <a:cubicBezTo>
                  <a:pt x="16108" y="9424"/>
                  <a:pt x="15875" y="9193"/>
                  <a:pt x="15571" y="8896"/>
                </a:cubicBezTo>
                <a:lnTo>
                  <a:pt x="15294" y="8611"/>
                </a:lnTo>
                <a:lnTo>
                  <a:pt x="15380" y="8180"/>
                </a:lnTo>
                <a:cubicBezTo>
                  <a:pt x="15446" y="7849"/>
                  <a:pt x="15380" y="7456"/>
                  <a:pt x="15234" y="7306"/>
                </a:cubicBezTo>
                <a:lnTo>
                  <a:pt x="15111" y="7179"/>
                </a:lnTo>
                <a:cubicBezTo>
                  <a:pt x="14982" y="7047"/>
                  <a:pt x="14836" y="7155"/>
                  <a:pt x="14757" y="7408"/>
                </a:cubicBezTo>
                <a:lnTo>
                  <a:pt x="14095" y="6617"/>
                </a:lnTo>
                <a:lnTo>
                  <a:pt x="13892" y="6366"/>
                </a:lnTo>
                <a:cubicBezTo>
                  <a:pt x="13955" y="6036"/>
                  <a:pt x="13891" y="5648"/>
                  <a:pt x="13746" y="5500"/>
                </a:cubicBezTo>
                <a:lnTo>
                  <a:pt x="13622" y="5372"/>
                </a:lnTo>
                <a:cubicBezTo>
                  <a:pt x="13494" y="5241"/>
                  <a:pt x="13349" y="5350"/>
                  <a:pt x="13271" y="5601"/>
                </a:cubicBezTo>
                <a:lnTo>
                  <a:pt x="13051" y="5331"/>
                </a:lnTo>
                <a:cubicBezTo>
                  <a:pt x="13051" y="5329"/>
                  <a:pt x="13051" y="5325"/>
                  <a:pt x="13051" y="5323"/>
                </a:cubicBezTo>
                <a:cubicBezTo>
                  <a:pt x="12934" y="5181"/>
                  <a:pt x="12814" y="5036"/>
                  <a:pt x="12689" y="4885"/>
                </a:cubicBezTo>
                <a:lnTo>
                  <a:pt x="12465" y="4619"/>
                </a:lnTo>
                <a:cubicBezTo>
                  <a:pt x="12524" y="4292"/>
                  <a:pt x="12461" y="3911"/>
                  <a:pt x="12318" y="3764"/>
                </a:cubicBezTo>
                <a:lnTo>
                  <a:pt x="12194" y="3637"/>
                </a:lnTo>
                <a:cubicBezTo>
                  <a:pt x="12064" y="3504"/>
                  <a:pt x="11917" y="3615"/>
                  <a:pt x="11839" y="3873"/>
                </a:cubicBezTo>
                <a:lnTo>
                  <a:pt x="11635" y="3633"/>
                </a:lnTo>
                <a:cubicBezTo>
                  <a:pt x="11635" y="3631"/>
                  <a:pt x="11636" y="3627"/>
                  <a:pt x="11635" y="3625"/>
                </a:cubicBezTo>
                <a:cubicBezTo>
                  <a:pt x="11552" y="3527"/>
                  <a:pt x="11465" y="3429"/>
                  <a:pt x="11379" y="3329"/>
                </a:cubicBezTo>
                <a:cubicBezTo>
                  <a:pt x="11352" y="3298"/>
                  <a:pt x="11326" y="3264"/>
                  <a:pt x="11299" y="3232"/>
                </a:cubicBezTo>
                <a:lnTo>
                  <a:pt x="11287" y="3221"/>
                </a:lnTo>
                <a:lnTo>
                  <a:pt x="11089" y="2996"/>
                </a:lnTo>
                <a:cubicBezTo>
                  <a:pt x="11151" y="2667"/>
                  <a:pt x="11086" y="2285"/>
                  <a:pt x="10942" y="2137"/>
                </a:cubicBezTo>
                <a:lnTo>
                  <a:pt x="10818" y="2010"/>
                </a:lnTo>
                <a:cubicBezTo>
                  <a:pt x="10682" y="1871"/>
                  <a:pt x="10526" y="1996"/>
                  <a:pt x="10451" y="2280"/>
                </a:cubicBezTo>
                <a:lnTo>
                  <a:pt x="9668" y="1395"/>
                </a:lnTo>
                <a:cubicBezTo>
                  <a:pt x="9733" y="1065"/>
                  <a:pt x="9668" y="674"/>
                  <a:pt x="9523" y="525"/>
                </a:cubicBezTo>
                <a:lnTo>
                  <a:pt x="9399" y="398"/>
                </a:lnTo>
                <a:cubicBezTo>
                  <a:pt x="9262" y="258"/>
                  <a:pt x="9104" y="386"/>
                  <a:pt x="9031" y="675"/>
                </a:cubicBezTo>
                <a:lnTo>
                  <a:pt x="8814" y="432"/>
                </a:lnTo>
                <a:lnTo>
                  <a:pt x="8813" y="435"/>
                </a:lnTo>
                <a:cubicBezTo>
                  <a:pt x="8788" y="408"/>
                  <a:pt x="8763" y="380"/>
                  <a:pt x="8738" y="353"/>
                </a:cubicBezTo>
                <a:cubicBezTo>
                  <a:pt x="8498" y="93"/>
                  <a:pt x="8301" y="-11"/>
                  <a:pt x="8142" y="1"/>
                </a:cubicBezTo>
                <a:close/>
                <a:moveTo>
                  <a:pt x="437" y="16101"/>
                </a:moveTo>
                <a:lnTo>
                  <a:pt x="19" y="19759"/>
                </a:lnTo>
                <a:lnTo>
                  <a:pt x="18" y="19767"/>
                </a:lnTo>
                <a:cubicBezTo>
                  <a:pt x="18" y="19767"/>
                  <a:pt x="-35" y="20019"/>
                  <a:pt x="43" y="20201"/>
                </a:cubicBezTo>
                <a:cubicBezTo>
                  <a:pt x="147" y="20453"/>
                  <a:pt x="385" y="20994"/>
                  <a:pt x="678" y="21461"/>
                </a:cubicBezTo>
                <a:cubicBezTo>
                  <a:pt x="1183" y="21490"/>
                  <a:pt x="1731" y="21514"/>
                  <a:pt x="2309" y="21532"/>
                </a:cubicBezTo>
                <a:lnTo>
                  <a:pt x="2309" y="21011"/>
                </a:lnTo>
                <a:lnTo>
                  <a:pt x="2865" y="21011"/>
                </a:lnTo>
                <a:lnTo>
                  <a:pt x="2865" y="21551"/>
                </a:lnTo>
                <a:cubicBezTo>
                  <a:pt x="3196" y="21559"/>
                  <a:pt x="3535" y="21564"/>
                  <a:pt x="3879" y="21570"/>
                </a:cubicBezTo>
                <a:lnTo>
                  <a:pt x="3879" y="21011"/>
                </a:lnTo>
                <a:lnTo>
                  <a:pt x="4436" y="21011"/>
                </a:lnTo>
                <a:lnTo>
                  <a:pt x="4436" y="21577"/>
                </a:lnTo>
                <a:cubicBezTo>
                  <a:pt x="4771" y="21581"/>
                  <a:pt x="5109" y="21583"/>
                  <a:pt x="5450" y="21585"/>
                </a:cubicBezTo>
                <a:lnTo>
                  <a:pt x="5450" y="21011"/>
                </a:lnTo>
                <a:lnTo>
                  <a:pt x="6007" y="21011"/>
                </a:lnTo>
                <a:lnTo>
                  <a:pt x="6007" y="21588"/>
                </a:lnTo>
                <a:cubicBezTo>
                  <a:pt x="6345" y="21589"/>
                  <a:pt x="6683" y="21586"/>
                  <a:pt x="7021" y="21585"/>
                </a:cubicBezTo>
                <a:lnTo>
                  <a:pt x="7021" y="21011"/>
                </a:lnTo>
                <a:lnTo>
                  <a:pt x="7577" y="21011"/>
                </a:lnTo>
                <a:lnTo>
                  <a:pt x="7577" y="21585"/>
                </a:lnTo>
                <a:cubicBezTo>
                  <a:pt x="7919" y="21583"/>
                  <a:pt x="8257" y="21581"/>
                  <a:pt x="8591" y="21577"/>
                </a:cubicBezTo>
                <a:lnTo>
                  <a:pt x="8591" y="21011"/>
                </a:lnTo>
                <a:lnTo>
                  <a:pt x="9148" y="21011"/>
                </a:lnTo>
                <a:lnTo>
                  <a:pt x="9148" y="21570"/>
                </a:lnTo>
                <a:cubicBezTo>
                  <a:pt x="9494" y="21566"/>
                  <a:pt x="9833" y="21560"/>
                  <a:pt x="10162" y="21555"/>
                </a:cubicBezTo>
                <a:lnTo>
                  <a:pt x="10162" y="21011"/>
                </a:lnTo>
                <a:lnTo>
                  <a:pt x="10719" y="21011"/>
                </a:lnTo>
                <a:lnTo>
                  <a:pt x="10719" y="21547"/>
                </a:lnTo>
                <a:cubicBezTo>
                  <a:pt x="11072" y="21541"/>
                  <a:pt x="11411" y="21535"/>
                  <a:pt x="11733" y="21528"/>
                </a:cubicBezTo>
                <a:lnTo>
                  <a:pt x="11733" y="21011"/>
                </a:lnTo>
                <a:lnTo>
                  <a:pt x="12290" y="21011"/>
                </a:lnTo>
                <a:lnTo>
                  <a:pt x="12290" y="21517"/>
                </a:lnTo>
                <a:cubicBezTo>
                  <a:pt x="12659" y="21510"/>
                  <a:pt x="12999" y="21502"/>
                  <a:pt x="13304" y="21495"/>
                </a:cubicBezTo>
                <a:lnTo>
                  <a:pt x="13304" y="21011"/>
                </a:lnTo>
                <a:lnTo>
                  <a:pt x="13860" y="21011"/>
                </a:lnTo>
                <a:lnTo>
                  <a:pt x="13860" y="21483"/>
                </a:lnTo>
                <a:cubicBezTo>
                  <a:pt x="14329" y="21473"/>
                  <a:pt x="14661" y="21466"/>
                  <a:pt x="14818" y="21465"/>
                </a:cubicBezTo>
                <a:lnTo>
                  <a:pt x="14818" y="21011"/>
                </a:lnTo>
                <a:lnTo>
                  <a:pt x="15373" y="21011"/>
                </a:lnTo>
                <a:lnTo>
                  <a:pt x="15373" y="21457"/>
                </a:lnTo>
                <a:cubicBezTo>
                  <a:pt x="15668" y="21449"/>
                  <a:pt x="15992" y="21430"/>
                  <a:pt x="16329" y="21386"/>
                </a:cubicBezTo>
                <a:lnTo>
                  <a:pt x="16310" y="20951"/>
                </a:lnTo>
                <a:lnTo>
                  <a:pt x="16861" y="20831"/>
                </a:lnTo>
                <a:lnTo>
                  <a:pt x="16884" y="21292"/>
                </a:lnTo>
                <a:cubicBezTo>
                  <a:pt x="17237" y="21217"/>
                  <a:pt x="17594" y="21110"/>
                  <a:pt x="17941" y="20955"/>
                </a:cubicBezTo>
                <a:lnTo>
                  <a:pt x="17887" y="20475"/>
                </a:lnTo>
                <a:lnTo>
                  <a:pt x="18427" y="20198"/>
                </a:lnTo>
                <a:lnTo>
                  <a:pt x="18482" y="20666"/>
                </a:lnTo>
                <a:cubicBezTo>
                  <a:pt x="19408" y="20083"/>
                  <a:pt x="20187" y="19074"/>
                  <a:pt x="20473" y="17326"/>
                </a:cubicBezTo>
                <a:cubicBezTo>
                  <a:pt x="20392" y="17370"/>
                  <a:pt x="20304" y="17415"/>
                  <a:pt x="20211" y="17461"/>
                </a:cubicBezTo>
                <a:cubicBezTo>
                  <a:pt x="20211" y="17461"/>
                  <a:pt x="19949" y="17569"/>
                  <a:pt x="19900" y="17607"/>
                </a:cubicBezTo>
                <a:cubicBezTo>
                  <a:pt x="18785" y="18108"/>
                  <a:pt x="16979" y="18665"/>
                  <a:pt x="14309" y="18665"/>
                </a:cubicBezTo>
                <a:cubicBezTo>
                  <a:pt x="14241" y="18665"/>
                  <a:pt x="14171" y="18665"/>
                  <a:pt x="14101" y="18665"/>
                </a:cubicBezTo>
                <a:cubicBezTo>
                  <a:pt x="11887" y="18641"/>
                  <a:pt x="11073" y="18141"/>
                  <a:pt x="10354" y="17697"/>
                </a:cubicBezTo>
                <a:cubicBezTo>
                  <a:pt x="9587" y="17225"/>
                  <a:pt x="8863" y="16775"/>
                  <a:pt x="6535" y="17004"/>
                </a:cubicBezTo>
                <a:cubicBezTo>
                  <a:pt x="3168" y="17335"/>
                  <a:pt x="1242" y="16558"/>
                  <a:pt x="437" y="16101"/>
                </a:cubicBezTo>
                <a:close/>
              </a:path>
            </a:pathLst>
          </a:custGeom>
          <a:blipFill>
            <a:blip r:embed="rId3"/>
          </a:blipFill>
          <a:ln w="12700">
            <a:miter lim="400000"/>
          </a:ln>
        </p:spPr>
        <p:txBody>
          <a:bodyPr lIns="50800" tIns="50800" rIns="50800" bIns="50800" anchor="ctr"/>
          <a:lstStyle/>
          <a:p>
            <a:pPr>
              <a:defRPr sz="3600"/>
            </a:pPr>
          </a:p>
        </p:txBody>
      </p:sp>
      <p:sp>
        <p:nvSpPr>
          <p:cNvPr id="248" name="Chaussures running haut de gamme"/>
          <p:cNvSpPr txBox="1"/>
          <p:nvPr/>
        </p:nvSpPr>
        <p:spPr>
          <a:xfrm>
            <a:off x="2815826" y="280244"/>
            <a:ext cx="8462544" cy="7338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a:solidFill>
                  <a:srgbClr val="73BFFF"/>
                </a:solidFill>
              </a:defRPr>
            </a:lvl1pPr>
          </a:lstStyle>
          <a:p>
            <a:pPr/>
            <a:r>
              <a:t>Chaussures running haut de gamme</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2" name="Synthèse"/>
          <p:cNvSpPr txBox="1"/>
          <p:nvPr>
            <p:ph type="title"/>
          </p:nvPr>
        </p:nvSpPr>
        <p:spPr>
          <a:prstGeom prst="rect">
            <a:avLst/>
          </a:prstGeom>
        </p:spPr>
        <p:txBody>
          <a:bodyPr/>
          <a:lstStyle/>
          <a:p>
            <a:pPr/>
            <a:r>
              <a:t>Synthèse</a:t>
            </a:r>
          </a:p>
        </p:txBody>
      </p:sp>
      <p:sp>
        <p:nvSpPr>
          <p:cNvPr id="253" name="Faire savoir, faire aimer ou faire agir…"/>
          <p:cNvSpPr txBox="1"/>
          <p:nvPr>
            <p:ph type="body" idx="1"/>
          </p:nvPr>
        </p:nvSpPr>
        <p:spPr>
          <a:prstGeom prst="rect">
            <a:avLst/>
          </a:prstGeom>
        </p:spPr>
        <p:txBody>
          <a:bodyPr/>
          <a:lstStyle/>
          <a:p>
            <a:pPr>
              <a:buBlip>
                <a:blip r:embed="rId2"/>
              </a:buBlip>
            </a:pPr>
            <a:r>
              <a:t>Faire savoir, faire aimer ou faire agir</a:t>
            </a:r>
          </a:p>
          <a:p>
            <a:pPr>
              <a:buBlip>
                <a:blip r:embed="rId2"/>
              </a:buBlip>
            </a:pPr>
            <a:r>
              <a:t>Quantifier les objectifs et dans quel délai</a:t>
            </a:r>
          </a:p>
          <a:p>
            <a:pPr>
              <a:buBlip>
                <a:blip r:embed="rId2"/>
              </a:buBlip>
            </a:pPr>
            <a:r>
              <a:t>Définir nature et caractéristiques des cibles</a:t>
            </a:r>
          </a:p>
          <a:p>
            <a:pPr>
              <a:buBlip>
                <a:blip r:embed="rId2"/>
              </a:buBlip>
            </a:pPr>
            <a:r>
              <a:t>Ne pas confondre marketing et communication</a:t>
            </a:r>
          </a:p>
          <a:p>
            <a:pPr>
              <a:buBlip>
                <a:blip r:embed="rId2"/>
              </a:buBlip>
            </a:pPr>
            <a:r>
              <a:t>La majorité des moyens va pour le coeur de cible</a:t>
            </a:r>
          </a:p>
        </p:txBody>
      </p:sp>
      <p:sp>
        <p:nvSpPr>
          <p:cNvPr id="254" name="Ligne"/>
          <p:cNvSpPr/>
          <p:nvPr/>
        </p:nvSpPr>
        <p:spPr>
          <a:xfrm>
            <a:off x="787399" y="2207831"/>
            <a:ext cx="11430002" cy="1"/>
          </a:xfrm>
          <a:prstGeom prst="line">
            <a:avLst/>
          </a:prstGeom>
          <a:ln w="63500">
            <a:solidFill>
              <a:schemeClr val="accent1"/>
            </a:solidFill>
            <a:miter lim="400000"/>
          </a:ln>
        </p:spPr>
        <p:txBody>
          <a:bodyPr lIns="50800" tIns="50800" rIns="50800" bIns="50800" anchor="ctr"/>
          <a:lstStyle/>
          <a:p>
            <a:pPr>
              <a:defRPr sz="3600"/>
            </a:pP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6" name="Exercice"/>
          <p:cNvSpPr txBox="1"/>
          <p:nvPr>
            <p:ph type="body" idx="21"/>
          </p:nvPr>
        </p:nvSpPr>
        <p:spPr>
          <a:xfrm>
            <a:off x="2039" y="1699893"/>
            <a:ext cx="6191455" cy="696977"/>
          </a:xfrm>
          <a:prstGeom prst="rect">
            <a:avLst/>
          </a:prstGeom>
        </p:spPr>
        <p:txBody>
          <a:bodyPr/>
          <a:lstStyle>
            <a:lvl1pPr>
              <a:defRPr sz="4000"/>
            </a:lvl1pPr>
          </a:lstStyle>
          <a:p>
            <a:pPr/>
            <a:r>
              <a:t>Exercice</a:t>
            </a:r>
          </a:p>
        </p:txBody>
      </p:sp>
      <p:sp>
        <p:nvSpPr>
          <p:cNvPr id="257" name="En groupe,…"/>
          <p:cNvSpPr txBox="1"/>
          <p:nvPr>
            <p:ph type="body" idx="22"/>
          </p:nvPr>
        </p:nvSpPr>
        <p:spPr>
          <a:xfrm>
            <a:off x="68077" y="3241457"/>
            <a:ext cx="6059380" cy="4711139"/>
          </a:xfrm>
          <a:prstGeom prst="rect">
            <a:avLst/>
          </a:prstGeom>
        </p:spPr>
        <p:txBody>
          <a:bodyPr/>
          <a:lstStyle/>
          <a:p>
            <a:pPr>
              <a:spcBef>
                <a:spcPts val="3600"/>
              </a:spcBef>
              <a:defRPr>
                <a:effectLst>
                  <a:outerShdw sx="100000" sy="100000" kx="0" ky="0" algn="b" rotWithShape="0" blurRad="50800" dist="38100" dir="5400000">
                    <a:srgbClr val="000000"/>
                  </a:outerShdw>
                </a:effectLst>
              </a:defRPr>
            </a:pPr>
            <a:r>
              <a:t>En groupe, </a:t>
            </a:r>
          </a:p>
          <a:p>
            <a:pPr>
              <a:spcBef>
                <a:spcPts val="3600"/>
              </a:spcBef>
              <a:defRPr>
                <a:effectLst>
                  <a:outerShdw sx="100000" sy="100000" kx="0" ky="0" algn="b" rotWithShape="0" blurRad="50800" dist="38100" dir="5400000">
                    <a:srgbClr val="000000"/>
                  </a:outerShdw>
                </a:effectLst>
              </a:defRPr>
            </a:pPr>
            <a:r>
              <a:t>Qualifiez des objectifs,</a:t>
            </a:r>
          </a:p>
          <a:p>
            <a:pPr>
              <a:spcBef>
                <a:spcPts val="3600"/>
              </a:spcBef>
              <a:defRPr>
                <a:effectLst>
                  <a:outerShdw sx="100000" sy="100000" kx="0" ky="0" algn="b" rotWithShape="0" blurRad="50800" dist="38100" dir="5400000">
                    <a:srgbClr val="000000"/>
                  </a:outerShdw>
                </a:effectLst>
              </a:defRPr>
            </a:pPr>
            <a:r>
              <a:t>les quantifier </a:t>
            </a:r>
          </a:p>
          <a:p>
            <a:pPr>
              <a:spcBef>
                <a:spcPts val="3600"/>
              </a:spcBef>
              <a:defRPr>
                <a:effectLst>
                  <a:outerShdw sx="100000" sy="100000" kx="0" ky="0" algn="b" rotWithShape="0" blurRad="50800" dist="38100" dir="5400000">
                    <a:srgbClr val="000000"/>
                  </a:outerShdw>
                </a:effectLst>
              </a:defRPr>
            </a:pPr>
            <a:r>
              <a:t>et définir les différentes cibles </a:t>
            </a:r>
          </a:p>
          <a:p>
            <a:pPr>
              <a:spcBef>
                <a:spcPts val="3600"/>
              </a:spcBef>
              <a:defRPr>
                <a:effectLst>
                  <a:outerShdw sx="100000" sy="100000" kx="0" ky="0" algn="b" rotWithShape="0" blurRad="50800" dist="38100" dir="5400000">
                    <a:srgbClr val="000000"/>
                  </a:outerShdw>
                </a:effectLst>
              </a:defRPr>
            </a:pPr>
            <a:r>
              <a:t>pour Tévelavélo Papangue.</a:t>
            </a:r>
          </a:p>
        </p:txBody>
      </p:sp>
      <p:pic>
        <p:nvPicPr>
          <p:cNvPr id="258" name="Image" descr="Image"/>
          <p:cNvPicPr>
            <a:picLocks noChangeAspect="1"/>
          </p:cNvPicPr>
          <p:nvPr/>
        </p:nvPicPr>
        <p:blipFill>
          <a:blip r:embed="rId2">
            <a:extLst/>
          </a:blip>
          <a:stretch>
            <a:fillRect/>
          </a:stretch>
        </p:blipFill>
        <p:spPr>
          <a:xfrm>
            <a:off x="6120217" y="0"/>
            <a:ext cx="6891339" cy="9753601"/>
          </a:xfrm>
          <a:prstGeom prst="rect">
            <a:avLst/>
          </a:prstGeom>
          <a:ln w="12700">
            <a:miter lim="400000"/>
          </a:ln>
        </p:spPr>
      </p:pic>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0" name="Cercle"/>
          <p:cNvSpPr/>
          <p:nvPr/>
        </p:nvSpPr>
        <p:spPr>
          <a:xfrm>
            <a:off x="4221629" y="2898767"/>
            <a:ext cx="3956066" cy="3956066"/>
          </a:xfrm>
          <a:prstGeom prst="ellipse">
            <a:avLst/>
          </a:prstGeom>
          <a:solidFill>
            <a:schemeClr val="accent1">
              <a:hueOff val="-37249"/>
              <a:satOff val="-2150"/>
              <a:lumOff val="12811"/>
            </a:schemeClr>
          </a:solidFill>
          <a:ln w="12700">
            <a:miter lim="400000"/>
          </a:ln>
        </p:spPr>
        <p:txBody>
          <a:bodyPr lIns="50800" tIns="50800" rIns="50800" bIns="50800" anchor="ctr"/>
          <a:lstStyle/>
          <a:p>
            <a:pPr>
              <a:defRPr sz="3600">
                <a:solidFill>
                  <a:schemeClr val="accent1">
                    <a:hueOff val="400477"/>
                    <a:lumOff val="-24627"/>
                  </a:schemeClr>
                </a:solidFill>
              </a:defRPr>
            </a:pPr>
          </a:p>
        </p:txBody>
      </p:sp>
      <p:sp>
        <p:nvSpPr>
          <p:cNvPr id="261" name="Cercle"/>
          <p:cNvSpPr/>
          <p:nvPr/>
        </p:nvSpPr>
        <p:spPr>
          <a:xfrm>
            <a:off x="4671102" y="3348240"/>
            <a:ext cx="3057121" cy="3057121"/>
          </a:xfrm>
          <a:prstGeom prst="ellipse">
            <a:avLst/>
          </a:prstGeom>
          <a:solidFill>
            <a:schemeClr val="accent1"/>
          </a:solidFill>
          <a:ln w="12700">
            <a:miter lim="400000"/>
          </a:ln>
        </p:spPr>
        <p:txBody>
          <a:bodyPr lIns="50800" tIns="50800" rIns="50800" bIns="50800" anchor="ctr"/>
          <a:lstStyle/>
          <a:p>
            <a:pPr>
              <a:defRPr sz="3600"/>
            </a:pPr>
          </a:p>
        </p:txBody>
      </p:sp>
      <p:sp>
        <p:nvSpPr>
          <p:cNvPr id="262" name="Cercle"/>
          <p:cNvSpPr/>
          <p:nvPr/>
        </p:nvSpPr>
        <p:spPr>
          <a:xfrm>
            <a:off x="5077873" y="3755011"/>
            <a:ext cx="2243578" cy="2243578"/>
          </a:xfrm>
          <a:prstGeom prst="ellipse">
            <a:avLst/>
          </a:prstGeom>
          <a:solidFill>
            <a:schemeClr val="accent1">
              <a:hueOff val="174309"/>
              <a:satOff val="-28691"/>
              <a:lumOff val="-9939"/>
            </a:schemeClr>
          </a:solidFill>
          <a:ln w="12700">
            <a:miter lim="400000"/>
          </a:ln>
        </p:spPr>
        <p:txBody>
          <a:bodyPr lIns="50800" tIns="50800" rIns="50800" bIns="50800" anchor="ctr"/>
          <a:lstStyle/>
          <a:p>
            <a:pPr>
              <a:defRPr sz="3600"/>
            </a:pPr>
          </a:p>
        </p:txBody>
      </p:sp>
      <p:sp>
        <p:nvSpPr>
          <p:cNvPr id="263" name="Cercle"/>
          <p:cNvSpPr/>
          <p:nvPr/>
        </p:nvSpPr>
        <p:spPr>
          <a:xfrm>
            <a:off x="5359400" y="4036538"/>
            <a:ext cx="1680524" cy="1680525"/>
          </a:xfrm>
          <a:prstGeom prst="ellipse">
            <a:avLst/>
          </a:prstGeom>
          <a:solidFill>
            <a:schemeClr val="accent1">
              <a:hueOff val="400477"/>
              <a:lumOff val="-24627"/>
            </a:schemeClr>
          </a:solidFill>
          <a:ln w="12700">
            <a:miter lim="400000"/>
          </a:ln>
        </p:spPr>
        <p:txBody>
          <a:bodyPr lIns="50800" tIns="50800" rIns="50800" bIns="50800" anchor="ctr"/>
          <a:lstStyle/>
          <a:p>
            <a:pPr>
              <a:defRPr sz="3600">
                <a:solidFill>
                  <a:schemeClr val="accent1">
                    <a:hueOff val="400477"/>
                    <a:lumOff val="-24627"/>
                  </a:schemeClr>
                </a:solidFill>
              </a:defRPr>
            </a:pPr>
          </a:p>
        </p:txBody>
      </p:sp>
      <p:sp>
        <p:nvSpPr>
          <p:cNvPr id="264" name="Coeur de cible"/>
          <p:cNvSpPr txBox="1"/>
          <p:nvPr/>
        </p:nvSpPr>
        <p:spPr>
          <a:xfrm>
            <a:off x="1349803" y="1694114"/>
            <a:ext cx="3454451" cy="7338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Coeur de cible</a:t>
            </a:r>
          </a:p>
        </p:txBody>
      </p:sp>
      <p:sp>
        <p:nvSpPr>
          <p:cNvPr id="265" name="Cible primaire"/>
          <p:cNvSpPr txBox="1"/>
          <p:nvPr/>
        </p:nvSpPr>
        <p:spPr>
          <a:xfrm>
            <a:off x="507013" y="3406800"/>
            <a:ext cx="3246426" cy="7338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Cible primaire</a:t>
            </a:r>
          </a:p>
        </p:txBody>
      </p:sp>
      <p:sp>
        <p:nvSpPr>
          <p:cNvPr id="266" name="Cible secondaire"/>
          <p:cNvSpPr txBox="1"/>
          <p:nvPr/>
        </p:nvSpPr>
        <p:spPr>
          <a:xfrm>
            <a:off x="379735" y="6799538"/>
            <a:ext cx="3928644" cy="7338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Cible secondaire</a:t>
            </a:r>
          </a:p>
        </p:txBody>
      </p:sp>
      <p:sp>
        <p:nvSpPr>
          <p:cNvPr id="267" name="Reste du monde"/>
          <p:cNvSpPr txBox="1"/>
          <p:nvPr/>
        </p:nvSpPr>
        <p:spPr>
          <a:xfrm>
            <a:off x="2809972" y="8301743"/>
            <a:ext cx="3937713" cy="7338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Reste du monde</a:t>
            </a:r>
          </a:p>
        </p:txBody>
      </p:sp>
      <p:sp>
        <p:nvSpPr>
          <p:cNvPr id="268" name="…"/>
          <p:cNvSpPr txBox="1"/>
          <p:nvPr/>
        </p:nvSpPr>
        <p:spPr>
          <a:xfrm>
            <a:off x="9579991" y="1231982"/>
            <a:ext cx="601219" cy="5477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lvl1pPr>
          </a:lstStyle>
          <a:p>
            <a:pPr/>
            <a:r>
              <a:t>… </a:t>
            </a:r>
          </a:p>
        </p:txBody>
      </p:sp>
      <p:sp>
        <p:nvSpPr>
          <p:cNvPr id="269" name="…"/>
          <p:cNvSpPr txBox="1"/>
          <p:nvPr/>
        </p:nvSpPr>
        <p:spPr>
          <a:xfrm>
            <a:off x="10500178" y="3499840"/>
            <a:ext cx="495301" cy="5477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lvl1pPr>
          </a:lstStyle>
          <a:p>
            <a:pPr/>
            <a:r>
              <a:t>…</a:t>
            </a:r>
          </a:p>
        </p:txBody>
      </p:sp>
      <p:sp>
        <p:nvSpPr>
          <p:cNvPr id="270" name="…"/>
          <p:cNvSpPr txBox="1"/>
          <p:nvPr/>
        </p:nvSpPr>
        <p:spPr>
          <a:xfrm>
            <a:off x="10148206" y="6892578"/>
            <a:ext cx="495301" cy="5477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000"/>
            </a:lvl1pPr>
          </a:lstStyle>
          <a:p>
            <a:pPr/>
            <a:r>
              <a:t>…</a:t>
            </a:r>
          </a:p>
        </p:txBody>
      </p:sp>
      <p:sp>
        <p:nvSpPr>
          <p:cNvPr id="271" name="Ligne"/>
          <p:cNvSpPr/>
          <p:nvPr/>
        </p:nvSpPr>
        <p:spPr>
          <a:xfrm>
            <a:off x="4794779" y="2293321"/>
            <a:ext cx="1317762" cy="2364489"/>
          </a:xfrm>
          <a:prstGeom prst="line">
            <a:avLst/>
          </a:prstGeom>
          <a:ln w="88900">
            <a:solidFill>
              <a:srgbClr val="FFFFFF"/>
            </a:solidFill>
            <a:miter lim="400000"/>
            <a:tailEnd type="triangle"/>
          </a:ln>
        </p:spPr>
        <p:txBody>
          <a:bodyPr lIns="50800" tIns="50800" rIns="50800" bIns="50800" anchor="ctr"/>
          <a:lstStyle/>
          <a:p>
            <a:pPr>
              <a:defRPr sz="3600"/>
            </a:pPr>
          </a:p>
        </p:txBody>
      </p:sp>
      <p:sp>
        <p:nvSpPr>
          <p:cNvPr id="272" name="Ligne"/>
          <p:cNvSpPr/>
          <p:nvPr/>
        </p:nvSpPr>
        <p:spPr>
          <a:xfrm>
            <a:off x="3862213" y="3979693"/>
            <a:ext cx="1409072" cy="694472"/>
          </a:xfrm>
          <a:prstGeom prst="line">
            <a:avLst/>
          </a:prstGeom>
          <a:ln w="88900">
            <a:solidFill>
              <a:srgbClr val="FFFFFF"/>
            </a:solidFill>
            <a:miter lim="400000"/>
            <a:tailEnd type="triangle"/>
          </a:ln>
        </p:spPr>
        <p:txBody>
          <a:bodyPr lIns="50800" tIns="50800" rIns="50800" bIns="50800" anchor="ctr"/>
          <a:lstStyle/>
          <a:p>
            <a:pPr>
              <a:defRPr sz="3600"/>
            </a:pPr>
          </a:p>
        </p:txBody>
      </p:sp>
      <p:sp>
        <p:nvSpPr>
          <p:cNvPr id="273" name="Ligne"/>
          <p:cNvSpPr/>
          <p:nvPr/>
        </p:nvSpPr>
        <p:spPr>
          <a:xfrm flipV="1">
            <a:off x="4495390" y="5915421"/>
            <a:ext cx="852958" cy="1326358"/>
          </a:xfrm>
          <a:prstGeom prst="line">
            <a:avLst/>
          </a:prstGeom>
          <a:ln w="88900">
            <a:solidFill>
              <a:srgbClr val="FFFFFF"/>
            </a:solidFill>
            <a:miter lim="400000"/>
            <a:tailEnd type="triangle"/>
          </a:ln>
        </p:spPr>
        <p:txBody>
          <a:bodyPr lIns="50800" tIns="50800" rIns="50800" bIns="50800" anchor="ctr"/>
          <a:lstStyle/>
          <a:p>
            <a:pPr>
              <a:defRPr sz="3600"/>
            </a:pPr>
          </a:p>
        </p:txBody>
      </p:sp>
      <p:sp>
        <p:nvSpPr>
          <p:cNvPr id="274" name="Ligne"/>
          <p:cNvSpPr/>
          <p:nvPr/>
        </p:nvSpPr>
        <p:spPr>
          <a:xfrm flipV="1">
            <a:off x="5026460" y="6658438"/>
            <a:ext cx="822704" cy="1595713"/>
          </a:xfrm>
          <a:prstGeom prst="line">
            <a:avLst/>
          </a:prstGeom>
          <a:ln w="88900">
            <a:solidFill>
              <a:srgbClr val="FFFFFF"/>
            </a:solidFill>
            <a:miter lim="400000"/>
            <a:tailEnd type="triangle"/>
          </a:ln>
        </p:spPr>
        <p:txBody>
          <a:bodyPr lIns="50800" tIns="50800" rIns="50800" bIns="50800" anchor="ctr"/>
          <a:lstStyle/>
          <a:p>
            <a:pPr>
              <a:defRPr sz="3600"/>
            </a:pPr>
          </a:p>
        </p:txBody>
      </p:sp>
      <p:sp>
        <p:nvSpPr>
          <p:cNvPr id="275" name="Ligne"/>
          <p:cNvSpPr/>
          <p:nvPr/>
        </p:nvSpPr>
        <p:spPr>
          <a:xfrm flipH="1">
            <a:off x="6287267" y="1949700"/>
            <a:ext cx="1593791" cy="2752680"/>
          </a:xfrm>
          <a:prstGeom prst="line">
            <a:avLst/>
          </a:prstGeom>
          <a:ln w="63500">
            <a:solidFill>
              <a:srgbClr val="FFFFFF"/>
            </a:solidFill>
            <a:prstDash val="sysDot"/>
            <a:miter lim="400000"/>
            <a:tailEnd type="oval"/>
          </a:ln>
        </p:spPr>
        <p:txBody>
          <a:bodyPr lIns="50800" tIns="50800" rIns="50800" bIns="50800" anchor="ctr"/>
          <a:lstStyle/>
          <a:p>
            <a:pPr>
              <a:defRPr sz="3600"/>
            </a:pPr>
          </a:p>
        </p:txBody>
      </p:sp>
      <p:sp>
        <p:nvSpPr>
          <p:cNvPr id="276" name="Ligne"/>
          <p:cNvSpPr/>
          <p:nvPr/>
        </p:nvSpPr>
        <p:spPr>
          <a:xfrm flipH="1">
            <a:off x="7177405" y="4409301"/>
            <a:ext cx="1311755" cy="415796"/>
          </a:xfrm>
          <a:prstGeom prst="line">
            <a:avLst/>
          </a:prstGeom>
          <a:ln w="63500">
            <a:solidFill>
              <a:srgbClr val="FFFFFF"/>
            </a:solidFill>
            <a:prstDash val="sysDot"/>
            <a:miter lim="400000"/>
            <a:tailEnd type="oval"/>
          </a:ln>
        </p:spPr>
        <p:txBody>
          <a:bodyPr lIns="50800" tIns="50800" rIns="50800" bIns="50800" anchor="ctr"/>
          <a:lstStyle/>
          <a:p>
            <a:pPr>
              <a:defRPr sz="3600"/>
            </a:pPr>
          </a:p>
        </p:txBody>
      </p:sp>
      <p:sp>
        <p:nvSpPr>
          <p:cNvPr id="277" name="Ligne"/>
          <p:cNvSpPr/>
          <p:nvPr/>
        </p:nvSpPr>
        <p:spPr>
          <a:xfrm flipH="1" flipV="1">
            <a:off x="7208021" y="5786305"/>
            <a:ext cx="1272335" cy="921953"/>
          </a:xfrm>
          <a:prstGeom prst="line">
            <a:avLst/>
          </a:prstGeom>
          <a:ln w="63500">
            <a:solidFill>
              <a:srgbClr val="FFFFFF"/>
            </a:solidFill>
            <a:prstDash val="sysDot"/>
            <a:miter lim="400000"/>
            <a:tailEnd type="oval"/>
          </a:ln>
        </p:spPr>
        <p:txBody>
          <a:bodyPr lIns="50800" tIns="50800" rIns="50800" bIns="50800" anchor="ctr"/>
          <a:lstStyle/>
          <a:p>
            <a:pPr>
              <a:defRPr sz="3600"/>
            </a:pPr>
          </a:p>
        </p:txBody>
      </p:sp>
      <p:sp>
        <p:nvSpPr>
          <p:cNvPr id="278" name="Tévelavélo Papangue 4h d’immersion en forêt"/>
          <p:cNvSpPr txBox="1"/>
          <p:nvPr/>
        </p:nvSpPr>
        <p:spPr>
          <a:xfrm>
            <a:off x="1203261" y="280243"/>
            <a:ext cx="10598278" cy="73382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a:solidFill>
                  <a:srgbClr val="73BFFF"/>
                </a:solidFill>
              </a:defRPr>
            </a:lvl1pPr>
          </a:lstStyle>
          <a:p>
            <a:pPr/>
            <a:r>
              <a:t>Tévelavélo Papangue 4h d’immersion en forêt</a:t>
            </a:r>
          </a:p>
        </p:txBody>
      </p:sp>
      <p:sp>
        <p:nvSpPr>
          <p:cNvPr id="279" name="Vélo"/>
          <p:cNvSpPr/>
          <p:nvPr/>
        </p:nvSpPr>
        <p:spPr>
          <a:xfrm>
            <a:off x="7770547" y="7620409"/>
            <a:ext cx="1883930" cy="168052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6058" y="0"/>
                </a:moveTo>
                <a:cubicBezTo>
                  <a:pt x="15522" y="0"/>
                  <a:pt x="14986" y="228"/>
                  <a:pt x="14577" y="687"/>
                </a:cubicBezTo>
                <a:cubicBezTo>
                  <a:pt x="13759" y="1604"/>
                  <a:pt x="13759" y="3090"/>
                  <a:pt x="14577" y="4007"/>
                </a:cubicBezTo>
                <a:cubicBezTo>
                  <a:pt x="15395" y="4924"/>
                  <a:pt x="16722" y="4924"/>
                  <a:pt x="17540" y="4007"/>
                </a:cubicBezTo>
                <a:cubicBezTo>
                  <a:pt x="18358" y="3090"/>
                  <a:pt x="18358" y="1604"/>
                  <a:pt x="17540" y="687"/>
                </a:cubicBezTo>
                <a:cubicBezTo>
                  <a:pt x="17131" y="228"/>
                  <a:pt x="16594" y="0"/>
                  <a:pt x="16058" y="0"/>
                </a:cubicBezTo>
                <a:close/>
                <a:moveTo>
                  <a:pt x="12138" y="2917"/>
                </a:moveTo>
                <a:cubicBezTo>
                  <a:pt x="11771" y="2888"/>
                  <a:pt x="11391" y="3000"/>
                  <a:pt x="11073" y="3267"/>
                </a:cubicBezTo>
                <a:lnTo>
                  <a:pt x="6456" y="7143"/>
                </a:lnTo>
                <a:cubicBezTo>
                  <a:pt x="5753" y="7734"/>
                  <a:pt x="5611" y="8852"/>
                  <a:pt x="6137" y="9640"/>
                </a:cubicBezTo>
                <a:cubicBezTo>
                  <a:pt x="6183" y="9708"/>
                  <a:pt x="6232" y="9771"/>
                  <a:pt x="6284" y="9830"/>
                </a:cubicBezTo>
                <a:cubicBezTo>
                  <a:pt x="6364" y="9939"/>
                  <a:pt x="6457" y="10038"/>
                  <a:pt x="6569" y="10117"/>
                </a:cubicBezTo>
                <a:lnTo>
                  <a:pt x="9983" y="12501"/>
                </a:lnTo>
                <a:lnTo>
                  <a:pt x="9575" y="17898"/>
                </a:lnTo>
                <a:cubicBezTo>
                  <a:pt x="9520" y="18618"/>
                  <a:pt x="9998" y="19250"/>
                  <a:pt x="10640" y="19311"/>
                </a:cubicBezTo>
                <a:cubicBezTo>
                  <a:pt x="10673" y="19314"/>
                  <a:pt x="10706" y="19317"/>
                  <a:pt x="10739" y="19317"/>
                </a:cubicBezTo>
                <a:cubicBezTo>
                  <a:pt x="11339" y="19317"/>
                  <a:pt x="11849" y="18801"/>
                  <a:pt x="11900" y="18119"/>
                </a:cubicBezTo>
                <a:lnTo>
                  <a:pt x="12369" y="11924"/>
                </a:lnTo>
                <a:cubicBezTo>
                  <a:pt x="12406" y="11434"/>
                  <a:pt x="12197" y="10963"/>
                  <a:pt x="11824" y="10704"/>
                </a:cubicBezTo>
                <a:lnTo>
                  <a:pt x="9477" y="9065"/>
                </a:lnTo>
                <a:lnTo>
                  <a:pt x="12970" y="6133"/>
                </a:lnTo>
                <a:lnTo>
                  <a:pt x="14799" y="9271"/>
                </a:lnTo>
                <a:lnTo>
                  <a:pt x="18649" y="9271"/>
                </a:lnTo>
                <a:cubicBezTo>
                  <a:pt x="19059" y="9271"/>
                  <a:pt x="19391" y="8899"/>
                  <a:pt x="19391" y="8439"/>
                </a:cubicBezTo>
                <a:cubicBezTo>
                  <a:pt x="19391" y="7979"/>
                  <a:pt x="19059" y="7607"/>
                  <a:pt x="18649" y="7607"/>
                </a:cubicBezTo>
                <a:lnTo>
                  <a:pt x="15603" y="7607"/>
                </a:lnTo>
                <a:lnTo>
                  <a:pt x="13473" y="3950"/>
                </a:lnTo>
                <a:cubicBezTo>
                  <a:pt x="13427" y="3838"/>
                  <a:pt x="13369" y="3729"/>
                  <a:pt x="13301" y="3626"/>
                </a:cubicBezTo>
                <a:cubicBezTo>
                  <a:pt x="13260" y="3565"/>
                  <a:pt x="13216" y="3508"/>
                  <a:pt x="13169" y="3454"/>
                </a:cubicBezTo>
                <a:cubicBezTo>
                  <a:pt x="13159" y="3442"/>
                  <a:pt x="13148" y="3432"/>
                  <a:pt x="13137" y="3420"/>
                </a:cubicBezTo>
                <a:cubicBezTo>
                  <a:pt x="12861" y="3118"/>
                  <a:pt x="12506" y="2946"/>
                  <a:pt x="12138" y="2917"/>
                </a:cubicBezTo>
                <a:close/>
                <a:moveTo>
                  <a:pt x="4190" y="12207"/>
                </a:moveTo>
                <a:cubicBezTo>
                  <a:pt x="1880" y="12207"/>
                  <a:pt x="0" y="14315"/>
                  <a:pt x="0" y="16905"/>
                </a:cubicBezTo>
                <a:cubicBezTo>
                  <a:pt x="0" y="19494"/>
                  <a:pt x="1880" y="21600"/>
                  <a:pt x="4190" y="21600"/>
                </a:cubicBezTo>
                <a:cubicBezTo>
                  <a:pt x="6500" y="21600"/>
                  <a:pt x="8378" y="19494"/>
                  <a:pt x="8378" y="16905"/>
                </a:cubicBezTo>
                <a:cubicBezTo>
                  <a:pt x="8378" y="14315"/>
                  <a:pt x="6500" y="12207"/>
                  <a:pt x="4190" y="12207"/>
                </a:cubicBezTo>
                <a:close/>
                <a:moveTo>
                  <a:pt x="17410" y="12207"/>
                </a:moveTo>
                <a:cubicBezTo>
                  <a:pt x="15100" y="12207"/>
                  <a:pt x="13222" y="14315"/>
                  <a:pt x="13222" y="16905"/>
                </a:cubicBezTo>
                <a:cubicBezTo>
                  <a:pt x="13222" y="19494"/>
                  <a:pt x="15100" y="21600"/>
                  <a:pt x="17410" y="21600"/>
                </a:cubicBezTo>
                <a:cubicBezTo>
                  <a:pt x="19720" y="21600"/>
                  <a:pt x="21600" y="19494"/>
                  <a:pt x="21600" y="16905"/>
                </a:cubicBezTo>
                <a:cubicBezTo>
                  <a:pt x="21600" y="14315"/>
                  <a:pt x="19720" y="12207"/>
                  <a:pt x="17410" y="12207"/>
                </a:cubicBezTo>
                <a:close/>
                <a:moveTo>
                  <a:pt x="4190" y="13872"/>
                </a:moveTo>
                <a:cubicBezTo>
                  <a:pt x="5681" y="13872"/>
                  <a:pt x="6893" y="15233"/>
                  <a:pt x="6893" y="16905"/>
                </a:cubicBezTo>
                <a:cubicBezTo>
                  <a:pt x="6893" y="18576"/>
                  <a:pt x="5681" y="19935"/>
                  <a:pt x="4190" y="19935"/>
                </a:cubicBezTo>
                <a:cubicBezTo>
                  <a:pt x="2699" y="19935"/>
                  <a:pt x="1485" y="18576"/>
                  <a:pt x="1485" y="16905"/>
                </a:cubicBezTo>
                <a:cubicBezTo>
                  <a:pt x="1485" y="15233"/>
                  <a:pt x="2699" y="13872"/>
                  <a:pt x="4190" y="13872"/>
                </a:cubicBezTo>
                <a:close/>
                <a:moveTo>
                  <a:pt x="17410" y="13872"/>
                </a:moveTo>
                <a:cubicBezTo>
                  <a:pt x="18901" y="13872"/>
                  <a:pt x="20115" y="15233"/>
                  <a:pt x="20115" y="16905"/>
                </a:cubicBezTo>
                <a:cubicBezTo>
                  <a:pt x="20115" y="18576"/>
                  <a:pt x="18901" y="19935"/>
                  <a:pt x="17410" y="19935"/>
                </a:cubicBezTo>
                <a:cubicBezTo>
                  <a:pt x="15919" y="19935"/>
                  <a:pt x="14707" y="18576"/>
                  <a:pt x="14707" y="16905"/>
                </a:cubicBezTo>
                <a:cubicBezTo>
                  <a:pt x="14707" y="15233"/>
                  <a:pt x="15919" y="13872"/>
                  <a:pt x="17410" y="13872"/>
                </a:cubicBezTo>
                <a:close/>
              </a:path>
            </a:pathLst>
          </a:custGeom>
          <a:blipFill>
            <a:blip r:embed="rId3"/>
          </a:blipFill>
          <a:ln w="12700">
            <a:miter lim="400000"/>
          </a:ln>
        </p:spPr>
        <p:txBody>
          <a:bodyPr lIns="50800" tIns="50800" rIns="50800" bIns="50800" anchor="ctr"/>
          <a:lstStyle/>
          <a:p>
            <a:pPr>
              <a:defRPr sz="3600"/>
            </a:pPr>
          </a:p>
        </p:txBody>
      </p:sp>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83" name="Image" descr="Image"/>
          <p:cNvPicPr>
            <a:picLocks noChangeAspect="0"/>
          </p:cNvPicPr>
          <p:nvPr>
            <p:ph type="pic" idx="21"/>
          </p:nvPr>
        </p:nvPicPr>
        <p:blipFill>
          <a:blip r:embed="rId3">
            <a:extLst/>
          </a:blip>
          <a:stretch>
            <a:fillRect/>
          </a:stretch>
        </p:blipFill>
        <p:spPr>
          <a:xfrm>
            <a:off x="635000" y="723900"/>
            <a:ext cx="11722100" cy="6146800"/>
          </a:xfrm>
          <a:prstGeom prst="rect">
            <a:avLst/>
          </a:prstGeom>
        </p:spPr>
      </p:pic>
      <p:sp>
        <p:nvSpPr>
          <p:cNvPr id="284" name="Testons vos connaissances"/>
          <p:cNvSpPr txBox="1"/>
          <p:nvPr>
            <p:ph type="title"/>
          </p:nvPr>
        </p:nvSpPr>
        <p:spPr>
          <a:prstGeom prst="rect">
            <a:avLst/>
          </a:prstGeom>
        </p:spPr>
        <p:txBody>
          <a:bodyPr/>
          <a:lstStyle/>
          <a:p>
            <a:pPr/>
            <a:r>
              <a:t>Testons vos connaissances</a:t>
            </a:r>
          </a:p>
        </p:txBody>
      </p:sp>
      <p:sp>
        <p:nvSpPr>
          <p:cNvPr id="285" name="Jeu de rapidité avec SOCRATIVE"/>
          <p:cNvSpPr txBox="1"/>
          <p:nvPr/>
        </p:nvSpPr>
        <p:spPr>
          <a:xfrm>
            <a:off x="2653842" y="8434186"/>
            <a:ext cx="7697116" cy="73382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r>
              <a:t>Jeu de rapidité avec SOCRATIVE</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5" name="1. Qualifier les objectifs…"/>
          <p:cNvSpPr txBox="1"/>
          <p:nvPr>
            <p:ph type="title"/>
          </p:nvPr>
        </p:nvSpPr>
        <p:spPr>
          <a:xfrm>
            <a:off x="284411" y="4339587"/>
            <a:ext cx="11430001" cy="2438401"/>
          </a:xfrm>
          <a:prstGeom prst="rect">
            <a:avLst/>
          </a:prstGeom>
        </p:spPr>
        <p:txBody>
          <a:bodyPr/>
          <a:lstStyle/>
          <a:p>
            <a:pPr defTabSz="414781">
              <a:defRPr sz="5112">
                <a:effectLst>
                  <a:outerShdw sx="100000" sy="100000" kx="0" ky="0" algn="b" rotWithShape="0" blurRad="36068" dist="27050" dir="5400000">
                    <a:srgbClr val="000000"/>
                  </a:outerShdw>
                </a:effectLst>
              </a:defRPr>
            </a:pPr>
            <a:r>
              <a:t>1. Qualifier les objectifs</a:t>
            </a:r>
          </a:p>
          <a:p>
            <a:pPr defTabSz="414781">
              <a:defRPr sz="5112">
                <a:effectLst>
                  <a:outerShdw sx="100000" sy="100000" kx="0" ky="0" algn="b" rotWithShape="0" blurRad="36068" dist="27050" dir="5400000">
                    <a:srgbClr val="000000"/>
                  </a:outerShdw>
                </a:effectLst>
              </a:defRPr>
            </a:pPr>
            <a:r>
              <a:t>2. Quantifier les objectifs</a:t>
            </a:r>
          </a:p>
          <a:p>
            <a:pPr defTabSz="414781">
              <a:defRPr sz="5112">
                <a:effectLst>
                  <a:outerShdw sx="100000" sy="100000" kx="0" ky="0" algn="b" rotWithShape="0" blurRad="36068" dist="27050" dir="5400000">
                    <a:srgbClr val="000000"/>
                  </a:outerShdw>
                </a:effectLst>
              </a:defRPr>
            </a:pPr>
            <a:r>
              <a:t>3. Les cibles</a:t>
            </a:r>
          </a:p>
        </p:txBody>
      </p:sp>
      <p:sp>
        <p:nvSpPr>
          <p:cNvPr id="126" name="Plan"/>
          <p:cNvSpPr txBox="1"/>
          <p:nvPr/>
        </p:nvSpPr>
        <p:spPr>
          <a:xfrm>
            <a:off x="3009279" y="1811133"/>
            <a:ext cx="1825144" cy="117997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l">
              <a:defRPr sz="7200"/>
            </a:lvl1pPr>
          </a:lstStyle>
          <a:p>
            <a:pPr/>
            <a:r>
              <a:t>Plan</a:t>
            </a:r>
          </a:p>
        </p:txBody>
      </p:sp>
      <p:pic>
        <p:nvPicPr>
          <p:cNvPr id="127" name="Capture d’écran 2021-03-22 à 16.04.02.png" descr="Capture d’écran 2021-03-22 à 16.04.02.png"/>
          <p:cNvPicPr>
            <a:picLocks noChangeAspect="1"/>
          </p:cNvPicPr>
          <p:nvPr/>
        </p:nvPicPr>
        <p:blipFill>
          <a:blip r:embed="rId2">
            <a:extLst/>
          </a:blip>
          <a:srcRect l="21317" t="0" r="7124" b="0"/>
          <a:stretch>
            <a:fillRect/>
          </a:stretch>
        </p:blipFill>
        <p:spPr>
          <a:xfrm>
            <a:off x="7449382" y="2015487"/>
            <a:ext cx="4880253" cy="7086601"/>
          </a:xfrm>
          <a:prstGeom prst="rect">
            <a:avLst/>
          </a:prstGeom>
          <a:ln w="12700">
            <a:miter lim="400000"/>
          </a:ln>
        </p:spPr>
      </p:pic>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29" name="1. Qualifier…"/>
          <p:cNvSpPr txBox="1"/>
          <p:nvPr>
            <p:ph type="title"/>
          </p:nvPr>
        </p:nvSpPr>
        <p:spPr>
          <a:xfrm>
            <a:off x="548031" y="2977754"/>
            <a:ext cx="5638194" cy="3798092"/>
          </a:xfrm>
          <a:prstGeom prst="rect">
            <a:avLst/>
          </a:prstGeom>
        </p:spPr>
        <p:txBody>
          <a:bodyPr/>
          <a:lstStyle/>
          <a:p>
            <a:pPr/>
            <a:r>
              <a:t>1. Qualifier </a:t>
            </a:r>
          </a:p>
          <a:p>
            <a:pPr/>
            <a:r>
              <a:t>les objectifs</a:t>
            </a:r>
          </a:p>
        </p:txBody>
      </p:sp>
      <p:pic>
        <p:nvPicPr>
          <p:cNvPr id="130" name="Image" descr="Image"/>
          <p:cNvPicPr>
            <a:picLocks noChangeAspect="1"/>
          </p:cNvPicPr>
          <p:nvPr/>
        </p:nvPicPr>
        <p:blipFill>
          <a:blip r:embed="rId2">
            <a:extLst/>
          </a:blip>
          <a:stretch>
            <a:fillRect/>
          </a:stretch>
        </p:blipFill>
        <p:spPr>
          <a:xfrm>
            <a:off x="6509263" y="-1"/>
            <a:ext cx="6502401" cy="9753601"/>
          </a:xfrm>
          <a:prstGeom prst="rect">
            <a:avLst/>
          </a:prstGeom>
          <a:ln w="12700">
            <a:miter lim="400000"/>
          </a:ln>
        </p:spPr>
      </p:pic>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2" name="Image" descr="Image"/>
          <p:cNvPicPr>
            <a:picLocks noChangeAspect="0"/>
          </p:cNvPicPr>
          <p:nvPr>
            <p:ph type="pic" idx="21"/>
          </p:nvPr>
        </p:nvPicPr>
        <p:blipFill>
          <a:blip r:embed="rId2">
            <a:extLst/>
          </a:blip>
          <a:stretch>
            <a:fillRect/>
          </a:stretch>
        </p:blipFill>
        <p:spPr>
          <a:xfrm>
            <a:off x="7010400" y="1066800"/>
            <a:ext cx="5397500" cy="7620000"/>
          </a:xfrm>
          <a:prstGeom prst="rect">
            <a:avLst/>
          </a:prstGeom>
        </p:spPr>
      </p:pic>
      <p:sp>
        <p:nvSpPr>
          <p:cNvPr id="133" name="L’annonceur doit décider du résultat qu’il recherche à obtenir de sa cible par sa campagne de communication"/>
          <p:cNvSpPr txBox="1"/>
          <p:nvPr>
            <p:ph type="title"/>
          </p:nvPr>
        </p:nvSpPr>
        <p:spPr>
          <a:prstGeom prst="rect">
            <a:avLst/>
          </a:prstGeom>
        </p:spPr>
        <p:txBody>
          <a:bodyPr/>
          <a:lstStyle>
            <a:lvl1pPr defTabSz="321310">
              <a:defRPr sz="3960">
                <a:effectLst>
                  <a:outerShdw sx="100000" sy="100000" kx="0" ky="0" algn="b" rotWithShape="0" blurRad="27940" dist="20955" dir="5400000">
                    <a:srgbClr val="000000"/>
                  </a:outerShdw>
                </a:effectLst>
              </a:defRPr>
            </a:lvl1pPr>
          </a:lstStyle>
          <a:p>
            <a:pPr/>
            <a:r>
              <a:t>L’annonceur doit décider du résultat qu’il recherche à obtenir de sa cible par sa campagne de communication</a:t>
            </a:r>
          </a:p>
        </p:txBody>
      </p:sp>
      <p:sp>
        <p:nvSpPr>
          <p:cNvPr id="134" name="Cognitif (faire savoir)…"/>
          <p:cNvSpPr txBox="1"/>
          <p:nvPr>
            <p:ph type="body" sz="quarter" idx="1"/>
          </p:nvPr>
        </p:nvSpPr>
        <p:spPr>
          <a:xfrm>
            <a:off x="787400" y="5620146"/>
            <a:ext cx="5638800" cy="2997486"/>
          </a:xfrm>
          <a:prstGeom prst="rect">
            <a:avLst/>
          </a:prstGeom>
        </p:spPr>
        <p:txBody>
          <a:bodyPr/>
          <a:lstStyle/>
          <a:p>
            <a:pPr marL="419100" indent="-419100">
              <a:spcBef>
                <a:spcPts val="3100"/>
              </a:spcBef>
              <a:buSzPct val="100000"/>
              <a:buChar char="•"/>
              <a:defRPr sz="4000"/>
            </a:pPr>
            <a:r>
              <a:t>Cognitif (faire savoir)</a:t>
            </a:r>
          </a:p>
          <a:p>
            <a:pPr marL="419100" indent="-419100">
              <a:spcBef>
                <a:spcPts val="3100"/>
              </a:spcBef>
              <a:buSzPct val="100000"/>
              <a:buChar char="•"/>
              <a:defRPr sz="4000"/>
            </a:pPr>
            <a:r>
              <a:t>Affectif (faire aimer</a:t>
            </a:r>
          </a:p>
          <a:p>
            <a:pPr marL="419100" indent="-419100">
              <a:spcBef>
                <a:spcPts val="3100"/>
              </a:spcBef>
              <a:buSzPct val="100000"/>
              <a:buChar char="•"/>
              <a:defRPr sz="4000"/>
            </a:pPr>
            <a:r>
              <a:t>Et/ou Conatif (faire agir)</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36" name="Image" descr="Image"/>
          <p:cNvPicPr>
            <a:picLocks noChangeAspect="0"/>
          </p:cNvPicPr>
          <p:nvPr>
            <p:ph type="pic" idx="21"/>
          </p:nvPr>
        </p:nvPicPr>
        <p:blipFill>
          <a:blip r:embed="rId2">
            <a:extLst/>
          </a:blip>
          <a:stretch>
            <a:fillRect/>
          </a:stretch>
        </p:blipFill>
        <p:spPr>
          <a:xfrm>
            <a:off x="7023100" y="2565400"/>
            <a:ext cx="5397500" cy="6121400"/>
          </a:xfrm>
          <a:prstGeom prst="rect">
            <a:avLst/>
          </a:prstGeom>
        </p:spPr>
      </p:pic>
      <p:sp>
        <p:nvSpPr>
          <p:cNvPr id="137" name="Faire Savoir"/>
          <p:cNvSpPr txBox="1"/>
          <p:nvPr>
            <p:ph type="title"/>
          </p:nvPr>
        </p:nvSpPr>
        <p:spPr>
          <a:prstGeom prst="rect">
            <a:avLst/>
          </a:prstGeom>
        </p:spPr>
        <p:txBody>
          <a:bodyPr/>
          <a:lstStyle/>
          <a:p>
            <a:pPr/>
            <a:r>
              <a:t>Faire Savoir</a:t>
            </a:r>
          </a:p>
        </p:txBody>
      </p:sp>
      <p:sp>
        <p:nvSpPr>
          <p:cNvPr id="138" name="Faire prendre conscience ou rappeler l’existence du produit…"/>
          <p:cNvSpPr txBox="1"/>
          <p:nvPr>
            <p:ph type="body" sz="half" idx="1"/>
          </p:nvPr>
        </p:nvSpPr>
        <p:spPr>
          <a:prstGeom prst="rect">
            <a:avLst/>
          </a:prstGeom>
        </p:spPr>
        <p:txBody>
          <a:bodyPr/>
          <a:lstStyle/>
          <a:p>
            <a:pPr marL="360045" indent="-360045" defTabSz="473201">
              <a:spcBef>
                <a:spcPts val="2900"/>
              </a:spcBef>
              <a:buBlip>
                <a:blip r:embed="rId3"/>
              </a:buBlip>
              <a:defRPr sz="2916">
                <a:effectLst>
                  <a:outerShdw sx="100000" sy="100000" kx="0" ky="0" algn="b" rotWithShape="0" blurRad="41148" dist="30861" dir="5400000">
                    <a:srgbClr val="000000"/>
                  </a:outerShdw>
                </a:effectLst>
              </a:defRPr>
            </a:pPr>
            <a:r>
              <a:t>Faire prendre conscience ou rappeler l’existence du produit</a:t>
            </a:r>
          </a:p>
          <a:p>
            <a:pPr marL="360045" indent="-360045" defTabSz="473201">
              <a:spcBef>
                <a:spcPts val="2900"/>
              </a:spcBef>
              <a:buBlip>
                <a:blip r:embed="rId3"/>
              </a:buBlip>
              <a:defRPr sz="2916">
                <a:effectLst>
                  <a:outerShdw sx="100000" sy="100000" kx="0" ky="0" algn="b" rotWithShape="0" blurRad="41148" dist="30861" dir="5400000">
                    <a:srgbClr val="000000"/>
                  </a:outerShdw>
                </a:effectLst>
              </a:defRPr>
            </a:pPr>
            <a:r>
              <a:t>Améliorer la notoriété de la marque</a:t>
            </a:r>
          </a:p>
          <a:p>
            <a:pPr marL="360045" indent="-360045" defTabSz="473201">
              <a:spcBef>
                <a:spcPts val="2900"/>
              </a:spcBef>
              <a:buBlip>
                <a:blip r:embed="rId3"/>
              </a:buBlip>
              <a:defRPr sz="2916">
                <a:effectLst>
                  <a:outerShdw sx="100000" sy="100000" kx="0" ky="0" algn="b" rotWithShape="0" blurRad="41148" dist="30861" dir="5400000">
                    <a:srgbClr val="000000"/>
                  </a:outerShdw>
                </a:effectLst>
              </a:defRPr>
            </a:pPr>
            <a:r>
              <a:t>Faire connaître ou optimiser la connaissance des avantages produits</a:t>
            </a:r>
          </a:p>
          <a:p>
            <a:pPr marL="360045" indent="-360045" defTabSz="473201">
              <a:spcBef>
                <a:spcPts val="2900"/>
              </a:spcBef>
              <a:buBlip>
                <a:blip r:embed="rId3"/>
              </a:buBlip>
              <a:defRPr sz="2916">
                <a:effectLst>
                  <a:outerShdw sx="100000" sy="100000" kx="0" ky="0" algn="b" rotWithShape="0" blurRad="41148" dist="30861" dir="5400000">
                    <a:srgbClr val="000000"/>
                  </a:outerShdw>
                </a:effectLst>
              </a:defRPr>
            </a:pPr>
            <a:r>
              <a:t>Montrer la bonne utilisation ou les différents usages possibles du produit</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0" name="Image" descr="Image"/>
          <p:cNvPicPr>
            <a:picLocks noChangeAspect="0"/>
          </p:cNvPicPr>
          <p:nvPr>
            <p:ph type="pic" idx="21"/>
          </p:nvPr>
        </p:nvPicPr>
        <p:blipFill>
          <a:blip r:embed="rId2">
            <a:extLst/>
          </a:blip>
          <a:stretch>
            <a:fillRect/>
          </a:stretch>
        </p:blipFill>
        <p:spPr>
          <a:xfrm>
            <a:off x="593271" y="2565400"/>
            <a:ext cx="5397501" cy="6121400"/>
          </a:xfrm>
          <a:prstGeom prst="rect">
            <a:avLst/>
          </a:prstGeom>
        </p:spPr>
      </p:pic>
      <p:sp>
        <p:nvSpPr>
          <p:cNvPr id="141" name="Faire aimer"/>
          <p:cNvSpPr txBox="1"/>
          <p:nvPr>
            <p:ph type="title"/>
          </p:nvPr>
        </p:nvSpPr>
        <p:spPr>
          <a:prstGeom prst="rect">
            <a:avLst/>
          </a:prstGeom>
        </p:spPr>
        <p:txBody>
          <a:bodyPr/>
          <a:lstStyle/>
          <a:p>
            <a:pPr/>
            <a:r>
              <a:t>Faire aimer</a:t>
            </a:r>
          </a:p>
        </p:txBody>
      </p:sp>
      <p:sp>
        <p:nvSpPr>
          <p:cNvPr id="142" name="Susciter l’attrait pour le produit et la marque…"/>
          <p:cNvSpPr txBox="1"/>
          <p:nvPr>
            <p:ph type="body" sz="half" idx="1"/>
          </p:nvPr>
        </p:nvSpPr>
        <p:spPr>
          <a:xfrm>
            <a:off x="6041571" y="2870200"/>
            <a:ext cx="6152548" cy="5715000"/>
          </a:xfrm>
          <a:prstGeom prst="rect">
            <a:avLst/>
          </a:prstGeom>
        </p:spPr>
        <p:txBody>
          <a:bodyPr/>
          <a:lstStyle/>
          <a:p>
            <a:pPr>
              <a:buBlip>
                <a:blip r:embed="rId3"/>
              </a:buBlip>
            </a:pPr>
            <a:r>
              <a:t>Susciter l’attrait pour le produit et la marque</a:t>
            </a:r>
          </a:p>
          <a:p>
            <a:pPr>
              <a:buBlip>
                <a:blip r:embed="rId3"/>
              </a:buBlip>
            </a:pPr>
            <a:r>
              <a:t>Créer et améliorer l’image de marque</a:t>
            </a:r>
          </a:p>
          <a:p>
            <a:pPr>
              <a:buBlip>
                <a:blip r:embed="rId3"/>
              </a:buBlip>
            </a:pPr>
            <a:r>
              <a:t>Induire une préférence pour le produit et la marque</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44" name="Image" descr="Image"/>
          <p:cNvPicPr>
            <a:picLocks noChangeAspect="0"/>
          </p:cNvPicPr>
          <p:nvPr>
            <p:ph type="pic" idx="21"/>
          </p:nvPr>
        </p:nvPicPr>
        <p:blipFill>
          <a:blip r:embed="rId2">
            <a:extLst/>
          </a:blip>
          <a:stretch>
            <a:fillRect/>
          </a:stretch>
        </p:blipFill>
        <p:spPr>
          <a:xfrm>
            <a:off x="7023100" y="2565400"/>
            <a:ext cx="5397500" cy="6121400"/>
          </a:xfrm>
          <a:prstGeom prst="rect">
            <a:avLst/>
          </a:prstGeom>
        </p:spPr>
      </p:pic>
      <p:sp>
        <p:nvSpPr>
          <p:cNvPr id="145" name="Faire agir"/>
          <p:cNvSpPr txBox="1"/>
          <p:nvPr>
            <p:ph type="title"/>
          </p:nvPr>
        </p:nvSpPr>
        <p:spPr>
          <a:prstGeom prst="rect">
            <a:avLst/>
          </a:prstGeom>
        </p:spPr>
        <p:txBody>
          <a:bodyPr/>
          <a:lstStyle/>
          <a:p>
            <a:pPr/>
            <a:r>
              <a:t>Faire agir</a:t>
            </a:r>
          </a:p>
        </p:txBody>
      </p:sp>
      <p:sp>
        <p:nvSpPr>
          <p:cNvPr id="146" name="Stimuler la recherche d’informations sur le produit et la marque…"/>
          <p:cNvSpPr txBox="1"/>
          <p:nvPr>
            <p:ph type="body" sz="half" idx="1"/>
          </p:nvPr>
        </p:nvSpPr>
        <p:spPr>
          <a:prstGeom prst="rect">
            <a:avLst/>
          </a:prstGeom>
        </p:spPr>
        <p:txBody>
          <a:bodyPr/>
          <a:lstStyle/>
          <a:p>
            <a:pPr marL="386715" indent="-386715" defTabSz="508254">
              <a:spcBef>
                <a:spcPts val="3100"/>
              </a:spcBef>
              <a:buBlip>
                <a:blip r:embed="rId3"/>
              </a:buBlip>
              <a:defRPr sz="3132">
                <a:effectLst>
                  <a:outerShdw sx="100000" sy="100000" kx="0" ky="0" algn="b" rotWithShape="0" blurRad="44196" dist="33147" dir="5400000">
                    <a:srgbClr val="000000"/>
                  </a:outerShdw>
                </a:effectLst>
              </a:defRPr>
            </a:pPr>
            <a:r>
              <a:t>Stimuler la recherche d’informations sur le produit et la marque</a:t>
            </a:r>
          </a:p>
          <a:p>
            <a:pPr marL="386715" indent="-386715" defTabSz="508254">
              <a:spcBef>
                <a:spcPts val="3100"/>
              </a:spcBef>
              <a:buBlip>
                <a:blip r:embed="rId3"/>
              </a:buBlip>
              <a:defRPr sz="3132">
                <a:effectLst>
                  <a:outerShdw sx="100000" sy="100000" kx="0" ky="0" algn="b" rotWithShape="0" blurRad="44196" dist="33147" dir="5400000">
                    <a:srgbClr val="000000"/>
                  </a:outerShdw>
                </a:effectLst>
              </a:defRPr>
            </a:pPr>
            <a:r>
              <a:t>Stimuler l’essai du produit</a:t>
            </a:r>
          </a:p>
          <a:p>
            <a:pPr marL="386715" indent="-386715" defTabSz="508254">
              <a:spcBef>
                <a:spcPts val="3100"/>
              </a:spcBef>
              <a:buBlip>
                <a:blip r:embed="rId3"/>
              </a:buBlip>
              <a:defRPr sz="3132">
                <a:effectLst>
                  <a:outerShdw sx="100000" sy="100000" kx="0" ky="0" algn="b" rotWithShape="0" blurRad="44196" dist="33147" dir="5400000">
                    <a:srgbClr val="000000"/>
                  </a:outerShdw>
                </a:effectLst>
              </a:defRPr>
            </a:pPr>
            <a:r>
              <a:t>Convaincre d’acheter (accroître les motivations et lever les freins à l’achat)</a:t>
            </a:r>
          </a:p>
          <a:p>
            <a:pPr marL="386715" indent="-386715" defTabSz="508254">
              <a:spcBef>
                <a:spcPts val="3100"/>
              </a:spcBef>
              <a:buBlip>
                <a:blip r:embed="rId3"/>
              </a:buBlip>
              <a:defRPr sz="3132">
                <a:effectLst>
                  <a:outerShdw sx="100000" sy="100000" kx="0" ky="0" algn="b" rotWithShape="0" blurRad="44196" dist="33147" dir="5400000">
                    <a:srgbClr val="000000"/>
                  </a:outerShdw>
                </a:effectLst>
              </a:defRPr>
            </a:pPr>
            <a:r>
              <a:t>Encourager la fidélité (rachat)</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148" name="2. Quantifier les objectifs"/>
          <p:cNvSpPr txBox="1"/>
          <p:nvPr>
            <p:ph type="title"/>
          </p:nvPr>
        </p:nvSpPr>
        <p:spPr>
          <a:xfrm>
            <a:off x="23784" y="7351803"/>
            <a:ext cx="12957232" cy="2438401"/>
          </a:xfrm>
          <a:prstGeom prst="rect">
            <a:avLst/>
          </a:prstGeom>
        </p:spPr>
        <p:txBody>
          <a:bodyPr/>
          <a:lstStyle>
            <a:lvl1pPr algn="ctr"/>
          </a:lstStyle>
          <a:p>
            <a:pPr/>
            <a:r>
              <a:t>2. Quantifier les objectifs</a:t>
            </a:r>
          </a:p>
        </p:txBody>
      </p:sp>
      <p:pic>
        <p:nvPicPr>
          <p:cNvPr id="149" name="Image" descr="Image"/>
          <p:cNvPicPr>
            <a:picLocks noChangeAspect="1"/>
          </p:cNvPicPr>
          <p:nvPr/>
        </p:nvPicPr>
        <p:blipFill>
          <a:blip r:embed="rId2">
            <a:extLst/>
          </a:blip>
          <a:srcRect l="50" t="12942" r="27766" b="7637"/>
          <a:stretch>
            <a:fillRect/>
          </a:stretch>
        </p:blipFill>
        <p:spPr>
          <a:xfrm>
            <a:off x="1224756" y="136079"/>
            <a:ext cx="10555412" cy="7746292"/>
          </a:xfrm>
          <a:prstGeom prst="rect">
            <a:avLst/>
          </a:prstGeom>
          <a:ln w="12700">
            <a:miter lim="400000"/>
          </a:ln>
        </p:spPr>
      </p:pic>
    </p:spTree>
  </p:cSld>
  <p:clrMapOvr>
    <a:masterClrMapping/>
  </p:clrMapOvr>
  <p:transition xmlns:p14="http://schemas.microsoft.com/office/powerpoint/2010/main" spd="med" advClick="1"/>
</p:sld>
</file>

<file path=ppt/theme/_rels/theme1.xml.rels><?xml version="1.0" encoding="UTF-8"?>
<Relationships xmlns="http://schemas.openxmlformats.org/package/2006/relationships"><Relationship Id="rId1" Type="http://schemas.openxmlformats.org/officeDocument/2006/relationships/image" Target="../media/image2.png"/></Relationships>

</file>

<file path=ppt/theme/_rels/theme2.xml.rels><?xml version="1.0" encoding="UTF-8"?>
<Relationships xmlns="http://schemas.openxmlformats.org/package/2006/relationships"><Relationship Id="rId1" Type="http://schemas.openxmlformats.org/officeDocument/2006/relationships/image" Target="../media/image3.png"/></Relationships>

</file>

<file path=ppt/theme/theme1.xml><?xml version="1.0" encoding="utf-8"?>
<a:theme xmlns:a="http://schemas.openxmlformats.org/drawingml/2006/main" xmlns:r="http://schemas.openxmlformats.org/officeDocument/2006/relationships" name="Industrial">
  <a:themeElements>
    <a:clrScheme name="Industrial">
      <a:dk1>
        <a:srgbClr val="BC00FF"/>
      </a:dk1>
      <a:lt1>
        <a:srgbClr val="FFFFFF"/>
      </a:lt1>
      <a:dk2>
        <a:srgbClr val="53585F"/>
      </a:dk2>
      <a:lt2>
        <a:srgbClr val="DCDEE0"/>
      </a:lt2>
      <a:accent1>
        <a:srgbClr val="0073CF"/>
      </a:accent1>
      <a:accent2>
        <a:srgbClr val="1A941F"/>
      </a:accent2>
      <a:accent3>
        <a:srgbClr val="DCBD23"/>
      </a:accent3>
      <a:accent4>
        <a:srgbClr val="DE6A10"/>
      </a:accent4>
      <a:accent5>
        <a:srgbClr val="C82506"/>
      </a:accent5>
      <a:accent6>
        <a:srgbClr val="773F9B"/>
      </a:accent6>
      <a:hlink>
        <a:srgbClr val="0000FF"/>
      </a:hlink>
      <a:folHlink>
        <a:srgbClr val="FF00FF"/>
      </a:folHlink>
    </a:clrScheme>
    <a:fontScheme name="Industrial">
      <a:majorFont>
        <a:latin typeface="Helvetica Neue Light"/>
        <a:ea typeface="Helvetica Neue Light"/>
        <a:cs typeface="Helvetica Neue Light"/>
      </a:majorFont>
      <a:minorFont>
        <a:latin typeface="Helvetica Neue Light"/>
        <a:ea typeface="Helvetica Neue Light"/>
        <a:cs typeface="Helvetica Neue Light"/>
      </a:minorFont>
    </a:fontScheme>
    <a:fmtScheme name="Indust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Industrial">
  <a:themeElements>
    <a:clrScheme name="Industrial">
      <a:dk1>
        <a:srgbClr val="000000"/>
      </a:dk1>
      <a:lt1>
        <a:srgbClr val="FFFFFF"/>
      </a:lt1>
      <a:dk2>
        <a:srgbClr val="53585F"/>
      </a:dk2>
      <a:lt2>
        <a:srgbClr val="DCDEE0"/>
      </a:lt2>
      <a:accent1>
        <a:srgbClr val="0073CF"/>
      </a:accent1>
      <a:accent2>
        <a:srgbClr val="1A941F"/>
      </a:accent2>
      <a:accent3>
        <a:srgbClr val="DCBD23"/>
      </a:accent3>
      <a:accent4>
        <a:srgbClr val="DE6A10"/>
      </a:accent4>
      <a:accent5>
        <a:srgbClr val="C82506"/>
      </a:accent5>
      <a:accent6>
        <a:srgbClr val="773F9B"/>
      </a:accent6>
      <a:hlink>
        <a:srgbClr val="0000FF"/>
      </a:hlink>
      <a:folHlink>
        <a:srgbClr val="FF00FF"/>
      </a:folHlink>
    </a:clrScheme>
    <a:fontScheme name="Industrial">
      <a:majorFont>
        <a:latin typeface="Helvetica Neue Light"/>
        <a:ea typeface="Helvetica Neue Light"/>
        <a:cs typeface="Helvetica Neue Light"/>
      </a:majorFont>
      <a:minorFont>
        <a:latin typeface="Helvetica Neue Light"/>
        <a:ea typeface="Helvetica Neue Light"/>
        <a:cs typeface="Helvetica Neue Light"/>
      </a:minorFont>
    </a:fontScheme>
    <a:fmtScheme name="Industrial">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r:embed="rId1"/>
          <a:srcRect l="0" t="0" r="0" b="0"/>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36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127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4200" u="none" kumimoji="0" normalizeH="0">
            <a:ln>
              <a:noFill/>
            </a:ln>
            <a:solidFill>
              <a:srgbClr val="FFFFFF"/>
            </a:solidFill>
            <a:effectLst>
              <a:outerShdw sx="100000" sy="100000" kx="0" ky="0" algn="b" rotWithShape="0" blurRad="50800" dist="38100" dir="5400000">
                <a:srgbClr val="000000"/>
              </a:outerShdw>
            </a:effectLst>
            <a:uFillTx/>
            <a:latin typeface="+mn-lt"/>
            <a:ea typeface="+mn-ea"/>
            <a:cs typeface="+mn-cs"/>
            <a:sym typeface="Helvetica Neue Light"/>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