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6"/>
  </p:notesMasterIdLst>
  <p:sldIdLst>
    <p:sldId id="264" r:id="rId2"/>
    <p:sldId id="261" r:id="rId3"/>
    <p:sldId id="267" r:id="rId4"/>
    <p:sldId id="263" r:id="rId5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47" d="100"/>
          <a:sy n="47" d="100"/>
        </p:scale>
        <p:origin x="15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C393D-3ACD-461C-8571-B013DD7E95B8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A7457-6F2D-4882-8EC5-BE2AE614B0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1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b%C3%A9haviourisme&amp;safe=strict&amp;sa=X&amp;bih=717&amp;biw=1455&amp;hl=en&amp;sxsrf=ALeKk00R3PucD6-pOJ0vgGNiRfqNQpuIJQ:1614247666001&amp;tbm=isch&amp;source=iu&amp;ictx=1&amp;fir=VtmMtCA-htp9iM%252CNo4y9mPR7-WJTM%252C_&amp;vet=1&amp;usg=AI4_-kSFSKbupTI-5Jelg54G9Uj138fQyw&amp;ved=2ahUKEwilhNiV5YTvAhXsVRUIHdOADpUQ_h16BAgKEAE#imgrc=VtmMtCA-htp9i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google.com/search?sa=X&amp;bih=717&amp;biw=1455&amp;sxsrf=ALeKk00R3PucD6-pOJ0vgGNiRfqNQpuIJQ:1614247666001&amp;source=univ&amp;tbm=isch&amp;q=b%C3%A9haviourisme&amp;hl=en&amp;safe=strict&amp;ved=2ahUKEwilhNiV5YTvAhXsVRUIHdOADpUQ420oAHoECAcQBA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L’intention concerne plus le contenu, l’objectif concerne plus la personne.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A7457-6F2D-4882-8EC5-BE2AE614B07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4684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Définir un "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 pédagogique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", c'est formuler à l'avance, en termes de capacités (" être capable de… ") ce que les " apprenants " peuvent être en mesure d'escompter de leurs apprentissages. C'est examiner à la lumière de ces résultats escomptés, la validité des méthodes, des contenus, des procédures</a:t>
            </a:r>
          </a:p>
          <a:p>
            <a:pPr fontAlgn="t"/>
            <a:endParaRPr lang="fr-FR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hlinkClick r:id="rId3"/>
            </a:endParaRPr>
          </a:p>
          <a:p>
            <a:pPr fontAlgn="t"/>
            <a:r>
              <a:rPr lang="fr-FR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View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 all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béhaviorisme, behaviorisme,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béhaviourisme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 comportementalisme, est un paradigme de la psychologie scientifique selon lequel le comportement observable est essentiellement conditionné soit par les mécanismes de réponse réflexe à un stimulus donné, soit par l'histoire des interactions de l'individu avec son environnement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A7457-6F2D-4882-8EC5-BE2AE614B07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145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800" dirty="0" smtClean="0">
                <a:solidFill>
                  <a:srgbClr val="FF0000"/>
                </a:solidFill>
              </a:rPr>
              <a:t>La grande fonction de sa théorie est de révéler pratique dans la mesure où elle est définit clairement le véritable rôle</a:t>
            </a:r>
            <a:r>
              <a:rPr lang="fr-FR" sz="1800" baseline="0" dirty="0" smtClean="0">
                <a:solidFill>
                  <a:srgbClr val="FF0000"/>
                </a:solidFill>
              </a:rPr>
              <a:t> de toute pédagogie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 smtClean="0"/>
              <a:t>Par exemple : à l’issue de la troisième unité didactique en deuxième année de collège en contexte algérien : « l’apprenant sera capable de produire par écrit le récit d’un évènement fictionnel ».</a:t>
            </a:r>
          </a:p>
          <a:p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A7457-6F2D-4882-8EC5-BE2AE614B07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53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3185" y="4470403"/>
            <a:ext cx="11734135" cy="4022722"/>
          </a:xfrm>
        </p:spPr>
        <p:txBody>
          <a:bodyPr anchor="b">
            <a:normAutofit/>
          </a:bodyPr>
          <a:lstStyle>
            <a:lvl1pPr>
              <a:defRPr sz="9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53185" y="8493121"/>
            <a:ext cx="11734135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4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56389" y="7682060"/>
            <a:ext cx="2480841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594" y="8052518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88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3183" y="1083734"/>
            <a:ext cx="11719084" cy="5541404"/>
          </a:xfrm>
        </p:spPr>
        <p:txBody>
          <a:bodyPr anchor="ctr">
            <a:normAutofit/>
          </a:bodyPr>
          <a:lstStyle>
            <a:lvl1pPr algn="l">
              <a:defRPr sz="8533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3183" y="7740526"/>
            <a:ext cx="11719084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5629382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8850" y="5767361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62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997" y="1083734"/>
            <a:ext cx="10861488" cy="5147733"/>
          </a:xfrm>
        </p:spPr>
        <p:txBody>
          <a:bodyPr anchor="ctr">
            <a:normAutofit/>
          </a:bodyPr>
          <a:lstStyle>
            <a:lvl1pPr algn="l">
              <a:defRPr sz="8533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295062" y="6231467"/>
            <a:ext cx="1005135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812810" indent="0">
              <a:buFontTx/>
              <a:buNone/>
              <a:defRPr/>
            </a:lvl2pPr>
            <a:lvl3pPr marL="1625620" indent="0">
              <a:buFontTx/>
              <a:buNone/>
              <a:defRPr/>
            </a:lvl3pPr>
            <a:lvl4pPr marL="2438430" indent="0">
              <a:buFontTx/>
              <a:buNone/>
              <a:defRPr/>
            </a:lvl4pPr>
            <a:lvl5pPr marL="3251241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3183" y="7740526"/>
            <a:ext cx="11719084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03" y="5629382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8850" y="5767361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3214785" y="1152009"/>
            <a:ext cx="813012" cy="1039602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23615" y="5164988"/>
            <a:ext cx="813012" cy="1039602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7636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3183" y="4334936"/>
            <a:ext cx="11719084" cy="4844169"/>
          </a:xfrm>
        </p:spPr>
        <p:txBody>
          <a:bodyPr anchor="b">
            <a:normAutofit/>
          </a:bodyPr>
          <a:lstStyle>
            <a:lvl1pPr algn="l">
              <a:defRPr sz="8533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3183" y="9211733"/>
            <a:ext cx="11719084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03" y="8730063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8850" y="8858824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534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889997" y="1083734"/>
            <a:ext cx="10861488" cy="5147733"/>
          </a:xfrm>
        </p:spPr>
        <p:txBody>
          <a:bodyPr anchor="ctr">
            <a:normAutofit/>
          </a:bodyPr>
          <a:lstStyle>
            <a:lvl1pPr algn="l">
              <a:defRPr sz="8533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453182" y="7721600"/>
            <a:ext cx="11890297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267">
                <a:solidFill>
                  <a:schemeClr val="accent1"/>
                </a:solidFill>
              </a:defRPr>
            </a:lvl1pPr>
            <a:lvl2pPr marL="812810" indent="0">
              <a:buFontTx/>
              <a:buNone/>
              <a:defRPr/>
            </a:lvl2pPr>
            <a:lvl3pPr marL="1625620" indent="0">
              <a:buFontTx/>
              <a:buNone/>
              <a:defRPr/>
            </a:lvl3pPr>
            <a:lvl4pPr marL="2438430" indent="0">
              <a:buFontTx/>
              <a:buNone/>
              <a:defRPr/>
            </a:lvl4pPr>
            <a:lvl5pPr marL="3251241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3182" y="9211733"/>
            <a:ext cx="11890297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03" y="8730063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8850" y="8858824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3214785" y="1152009"/>
            <a:ext cx="813012" cy="1039602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523615" y="5164988"/>
            <a:ext cx="813012" cy="1039602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7234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3184" y="1115390"/>
            <a:ext cx="11719083" cy="5120036"/>
          </a:xfrm>
        </p:spPr>
        <p:txBody>
          <a:bodyPr anchor="ctr">
            <a:normAutofit/>
          </a:bodyPr>
          <a:lstStyle>
            <a:lvl1pPr algn="l">
              <a:defRPr sz="8533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453183" y="7721600"/>
            <a:ext cx="11719084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267">
                <a:solidFill>
                  <a:schemeClr val="accent1"/>
                </a:solidFill>
              </a:defRPr>
            </a:lvl1pPr>
            <a:lvl2pPr marL="812810" indent="0">
              <a:buFontTx/>
              <a:buNone/>
              <a:defRPr/>
            </a:lvl2pPr>
            <a:lvl3pPr marL="1625620" indent="0">
              <a:buFontTx/>
              <a:buNone/>
              <a:defRPr/>
            </a:lvl3pPr>
            <a:lvl4pPr marL="2438430" indent="0">
              <a:buFontTx/>
              <a:buNone/>
              <a:defRPr/>
            </a:lvl4pPr>
            <a:lvl5pPr marL="3251241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3183" y="9211733"/>
            <a:ext cx="11719084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8730063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8850" y="8858824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519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906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28507" y="1115390"/>
            <a:ext cx="2944235" cy="9393452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3184" y="1115390"/>
            <a:ext cx="8384619" cy="939345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477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1250" y="4112771"/>
            <a:ext cx="5693665" cy="1251710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069" b="0" cap="all" spc="56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257175" indent="0">
              <a:buNone/>
              <a:defRPr sz="1069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11250" y="5588001"/>
            <a:ext cx="5693665" cy="46164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51090" y="5588001"/>
            <a:ext cx="5671313" cy="4616491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51090" y="4112771"/>
            <a:ext cx="5693665" cy="1251710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069" b="0" cap="all" spc="56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257175" indent="0">
              <a:buNone/>
              <a:defRPr sz="1069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79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8136" y="1109529"/>
            <a:ext cx="11714132" cy="22771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3183" y="3793067"/>
            <a:ext cx="11719084" cy="6715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97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3183" y="3688110"/>
            <a:ext cx="11719084" cy="2611200"/>
          </a:xfrm>
        </p:spPr>
        <p:txBody>
          <a:bodyPr anchor="b"/>
          <a:lstStyle>
            <a:lvl1pPr algn="l">
              <a:defRPr sz="7111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3183" y="6366933"/>
            <a:ext cx="11719084" cy="1529600"/>
          </a:xfrm>
        </p:spPr>
        <p:txBody>
          <a:bodyPr anchor="t"/>
          <a:lstStyle>
            <a:lvl1pPr marL="0" indent="0" algn="l">
              <a:buNone/>
              <a:defRPr sz="355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03" y="5629382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8850" y="5767361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28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3185" y="3798589"/>
            <a:ext cx="5684500" cy="6697595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88547" y="3798589"/>
            <a:ext cx="5683721" cy="6697595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8850" y="1400504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7292" y="3958446"/>
            <a:ext cx="5110393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53182" y="4982913"/>
            <a:ext cx="5684501" cy="552125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55386" y="3952707"/>
            <a:ext cx="5107980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82160" y="4977174"/>
            <a:ext cx="5681209" cy="552125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8850" y="1400504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32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8134" y="1109529"/>
            <a:ext cx="11714133" cy="22771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12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57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3182" y="793045"/>
            <a:ext cx="4674816" cy="1735666"/>
          </a:xfrm>
        </p:spPr>
        <p:txBody>
          <a:bodyPr anchor="b"/>
          <a:lstStyle>
            <a:lvl1pPr algn="l">
              <a:defRPr sz="3556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2878" y="793048"/>
            <a:ext cx="6739388" cy="9626601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3182" y="2841979"/>
            <a:ext cx="4674816" cy="7577664"/>
          </a:xfrm>
        </p:spPr>
        <p:txBody>
          <a:bodyPr/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1264346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86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3183" y="8534400"/>
            <a:ext cx="11719084" cy="1007534"/>
          </a:xfrm>
        </p:spPr>
        <p:txBody>
          <a:bodyPr anchor="b">
            <a:normAutofit/>
          </a:bodyPr>
          <a:lstStyle>
            <a:lvl1pPr algn="l">
              <a:defRPr sz="4267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3183" y="1128827"/>
            <a:ext cx="11719084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3183" y="9541934"/>
            <a:ext cx="11719084" cy="877710"/>
          </a:xfrm>
        </p:spPr>
        <p:txBody>
          <a:bodyPr>
            <a:normAutofit/>
          </a:bodyPr>
          <a:lstStyle>
            <a:lvl1pPr marL="0" indent="0">
              <a:buNone/>
              <a:defRPr sz="2133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03" y="8730063"/>
            <a:ext cx="2414855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8850" y="8858824"/>
            <a:ext cx="1039961" cy="649111"/>
          </a:xfrm>
        </p:spPr>
        <p:txBody>
          <a:bodyPr/>
          <a:lstStyle/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36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chemeClr val="bg1">
                <a:lumMod val="85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406400"/>
            <a:ext cx="3522133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36304" y="507"/>
            <a:ext cx="3470706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32512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58134" y="1109529"/>
            <a:ext cx="11714133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3183" y="3793067"/>
            <a:ext cx="11719084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17600" y="10906826"/>
            <a:ext cx="1362453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0129A-1FAA-40B4-A082-1460B4D8B425}" type="datetimeFigureOut">
              <a:rPr lang="fr-FR" smtClean="0"/>
              <a:t>26/02/2021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3182" y="10908106"/>
            <a:ext cx="1016264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908850" y="1400504"/>
            <a:ext cx="103996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56">
                <a:solidFill>
                  <a:srgbClr val="FEFFFF"/>
                </a:solidFill>
              </a:defRPr>
            </a:lvl1pPr>
          </a:lstStyle>
          <a:p>
            <a:fld id="{5A772D68-04B3-4A6A-8ADD-46A7CA57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82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</p:sldLayoutIdLst>
  <p:txStyles>
    <p:titleStyle>
      <a:lvl1pPr algn="l" defTabSz="812810" rtl="0" eaLnBrk="1" latinLnBrk="0" hangingPunct="1">
        <a:spcBef>
          <a:spcPct val="0"/>
        </a:spcBef>
        <a:buNone/>
        <a:defRPr sz="6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09608" indent="-609608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320817" indent="-508006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8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032025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48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84483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65764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47045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28326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09607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90888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8128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54014" y="4709827"/>
            <a:ext cx="5709666" cy="1178455"/>
          </a:xfrm>
        </p:spPr>
        <p:txBody>
          <a:bodyPr>
            <a:noAutofit/>
          </a:bodyPr>
          <a:lstStyle/>
          <a:p>
            <a:r>
              <a:rPr lang="fr-FR" sz="4000" dirty="0"/>
              <a:t>Daniel HAMELINE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900" y="7635802"/>
            <a:ext cx="3782620" cy="3291677"/>
          </a:xfrm>
          <a:prstGeom prst="ellipse">
            <a:avLst/>
          </a:prstGeom>
          <a:ln w="63500" cap="rnd">
            <a:solidFill>
              <a:schemeClr val="accent1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2160396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4080" y="1584960"/>
            <a:ext cx="12110720" cy="7634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endParaRPr lang="fr-FR" sz="3000" dirty="0">
              <a:latin typeface="Century" panose="020406040505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fr-FR" sz="3000" dirty="0" smtClean="0">
              <a:latin typeface="Century" panose="02040604050505020304" pitchFamily="18" charset="0"/>
            </a:endParaRPr>
          </a:p>
          <a:p>
            <a:pPr marL="457200" indent="-457200">
              <a:buClr>
                <a:srgbClr val="C00000"/>
              </a:buClr>
              <a:buSzPct val="150000"/>
              <a:buFont typeface="Wingdings" panose="05000000000000000000" pitchFamily="2" charset="2"/>
              <a:buChar char="ü"/>
            </a:pPr>
            <a:r>
              <a:rPr lang="fr-FR" sz="3000" dirty="0" smtClean="0">
                <a:latin typeface="Century" panose="02040604050505020304" pitchFamily="18" charset="0"/>
              </a:rPr>
              <a:t>Pédagogue </a:t>
            </a:r>
            <a:r>
              <a:rPr lang="fr-FR" sz="3000" dirty="0">
                <a:latin typeface="Century" panose="02040604050505020304" pitchFamily="18" charset="0"/>
              </a:rPr>
              <a:t>français, né le 02 décembre 1931 à Nantes, titulaire d’un doctorat ès lettres (1971</a:t>
            </a:r>
            <a:r>
              <a:rPr lang="fr-FR" sz="3000" dirty="0" smtClean="0">
                <a:latin typeface="Century" panose="02040604050505020304" pitchFamily="18" charset="0"/>
              </a:rPr>
              <a:t>)</a:t>
            </a:r>
          </a:p>
          <a:p>
            <a:pPr>
              <a:buClr>
                <a:srgbClr val="C00000"/>
              </a:buClr>
            </a:pPr>
            <a:endParaRPr lang="fr-FR" sz="3000" dirty="0" smtClean="0">
              <a:latin typeface="Century" panose="02040604050505020304" pitchFamily="18" charset="0"/>
            </a:endParaRPr>
          </a:p>
          <a:p>
            <a:pPr>
              <a:buClr>
                <a:srgbClr val="C00000"/>
              </a:buClr>
            </a:pPr>
            <a:endParaRPr lang="fr-FR" sz="3000" dirty="0" smtClean="0">
              <a:latin typeface="Century" panose="02040604050505020304" pitchFamily="18" charset="0"/>
            </a:endParaRPr>
          </a:p>
          <a:p>
            <a:pPr marL="457200" indent="-457200">
              <a:buClr>
                <a:srgbClr val="C00000"/>
              </a:buClr>
              <a:buSzPct val="150000"/>
              <a:buFont typeface="Wingdings" panose="05000000000000000000" pitchFamily="2" charset="2"/>
              <a:buChar char="ü"/>
            </a:pPr>
            <a:r>
              <a:rPr lang="fr-FR" sz="3000" dirty="0" smtClean="0">
                <a:latin typeface="Century" panose="02040604050505020304" pitchFamily="18" charset="0"/>
              </a:rPr>
              <a:t>Professeur </a:t>
            </a:r>
            <a:r>
              <a:rPr lang="fr-FR" sz="3000" dirty="0">
                <a:latin typeface="Century" panose="02040604050505020304" pitchFamily="18" charset="0"/>
              </a:rPr>
              <a:t>de l’Université de </a:t>
            </a:r>
            <a:r>
              <a:rPr lang="fr-FR" sz="3000" dirty="0" smtClean="0">
                <a:latin typeface="Century" panose="02040604050505020304" pitchFamily="18" charset="0"/>
              </a:rPr>
              <a:t>Genève</a:t>
            </a:r>
            <a:endParaRPr lang="fr-FR" sz="3000" dirty="0">
              <a:latin typeface="Century" panose="02040604050505020304" pitchFamily="18" charset="0"/>
            </a:endParaRPr>
          </a:p>
          <a:p>
            <a:endParaRPr lang="fr-FR" sz="3000" dirty="0" smtClean="0">
              <a:latin typeface="Century" panose="02040604050505020304" pitchFamily="18" charset="0"/>
            </a:endParaRPr>
          </a:p>
          <a:p>
            <a:endParaRPr lang="fr-FR" sz="3000" dirty="0">
              <a:latin typeface="Century" panose="02040604050505020304" pitchFamily="18" charset="0"/>
            </a:endParaRPr>
          </a:p>
          <a:p>
            <a:pPr marL="457200" indent="-457200">
              <a:buClr>
                <a:srgbClr val="C00000"/>
              </a:buClr>
              <a:buSzPct val="150000"/>
              <a:buFont typeface="Wingdings" panose="05000000000000000000" pitchFamily="2" charset="2"/>
              <a:buChar char="ü"/>
            </a:pPr>
            <a:r>
              <a:rPr lang="fr-FR" sz="3000" dirty="0">
                <a:latin typeface="Century" panose="02040604050505020304" pitchFamily="18" charset="0"/>
              </a:rPr>
              <a:t>Co-fondateur avec Mireille </a:t>
            </a:r>
            <a:r>
              <a:rPr lang="fr-FR" sz="3000" dirty="0" err="1">
                <a:latin typeface="Century" panose="02040604050505020304" pitchFamily="18" charset="0"/>
              </a:rPr>
              <a:t>Citali</a:t>
            </a:r>
            <a:r>
              <a:rPr lang="fr-FR" sz="3000" dirty="0">
                <a:latin typeface="Century" panose="02040604050505020304" pitchFamily="18" charset="0"/>
              </a:rPr>
              <a:t> d’un groupe de travail sur l’histoire de l’enseignement et la pédagogie pour la recherche en éducation de la société </a:t>
            </a:r>
            <a:r>
              <a:rPr lang="fr-FR" sz="3000" dirty="0" smtClean="0">
                <a:latin typeface="Century" panose="02040604050505020304" pitchFamily="18" charset="0"/>
              </a:rPr>
              <a:t>suisse</a:t>
            </a:r>
          </a:p>
          <a:p>
            <a:pPr marL="457200" indent="-457200">
              <a:buClr>
                <a:srgbClr val="C00000"/>
              </a:buClr>
              <a:buSzPct val="150000"/>
              <a:buFont typeface="Wingdings" panose="05000000000000000000" pitchFamily="2" charset="2"/>
              <a:buChar char="ü"/>
            </a:pPr>
            <a:endParaRPr lang="fr-FR" sz="3000" dirty="0" smtClean="0">
              <a:latin typeface="Century" panose="02040604050505020304" pitchFamily="18" charset="0"/>
            </a:endParaRPr>
          </a:p>
          <a:p>
            <a:pPr marL="457200" indent="-457200">
              <a:buClr>
                <a:srgbClr val="C00000"/>
              </a:buClr>
              <a:buSzPct val="150000"/>
              <a:buFont typeface="Wingdings" panose="05000000000000000000" pitchFamily="2" charset="2"/>
              <a:buChar char="ü"/>
            </a:pPr>
            <a:endParaRPr lang="fr-FR" sz="3000" dirty="0">
              <a:latin typeface="Century" panose="02040604050505020304" pitchFamily="18" charset="0"/>
            </a:endParaRPr>
          </a:p>
          <a:p>
            <a:pPr marL="457200" indent="-457200">
              <a:buClr>
                <a:srgbClr val="C00000"/>
              </a:buClr>
              <a:buSzPct val="150000"/>
              <a:buFont typeface="Wingdings" panose="05000000000000000000" pitchFamily="2" charset="2"/>
              <a:buChar char="ü"/>
            </a:pPr>
            <a:r>
              <a:rPr lang="fr-FR" sz="3000" dirty="0" smtClean="0">
                <a:latin typeface="Century" panose="02040604050505020304" pitchFamily="18" charset="0"/>
              </a:rPr>
              <a:t>Un des trois « fondateurs » de la PPO (</a:t>
            </a:r>
            <a:r>
              <a:rPr lang="fr-FR" sz="3000" dirty="0">
                <a:latin typeface="Century" panose="02040604050505020304" pitchFamily="18" charset="0"/>
              </a:rPr>
              <a:t>P</a:t>
            </a:r>
            <a:r>
              <a:rPr lang="fr-FR" sz="3000" dirty="0" smtClean="0">
                <a:latin typeface="Century" panose="02040604050505020304" pitchFamily="18" charset="0"/>
              </a:rPr>
              <a:t>édagogie </a:t>
            </a:r>
            <a:r>
              <a:rPr lang="fr-FR" sz="3000" dirty="0">
                <a:latin typeface="Century" panose="02040604050505020304" pitchFamily="18" charset="0"/>
              </a:rPr>
              <a:t>P</a:t>
            </a:r>
            <a:r>
              <a:rPr lang="fr-FR" sz="3000" dirty="0" smtClean="0">
                <a:latin typeface="Century" panose="02040604050505020304" pitchFamily="18" charset="0"/>
              </a:rPr>
              <a:t>ar Objectif) avec Ralph Tyler et Robert Frank </a:t>
            </a:r>
            <a:r>
              <a:rPr lang="fr-FR" sz="3000" dirty="0" err="1" smtClean="0">
                <a:latin typeface="Century" panose="02040604050505020304" pitchFamily="18" charset="0"/>
              </a:rPr>
              <a:t>Mager</a:t>
            </a:r>
            <a:endParaRPr lang="fr-FR" sz="3000" dirty="0">
              <a:latin typeface="Century" panose="02040604050505020304" pitchFamily="18" charset="0"/>
            </a:endParaRPr>
          </a:p>
          <a:p>
            <a:endParaRPr lang="fr-FR" sz="1013" dirty="0"/>
          </a:p>
        </p:txBody>
      </p:sp>
    </p:spTree>
    <p:extLst>
      <p:ext uri="{BB962C8B-B14F-4D97-AF65-F5344CB8AC3E}">
        <p14:creationId xmlns:p14="http://schemas.microsoft.com/office/powerpoint/2010/main" val="11681857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4"/>
          </p:nvPr>
        </p:nvSpPr>
        <p:spPr>
          <a:xfrm>
            <a:off x="934720" y="1808480"/>
            <a:ext cx="15321280" cy="101396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300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Selon </a:t>
            </a:r>
            <a:r>
              <a:rPr lang="fr-FR" sz="3000" dirty="0" err="1" smtClean="0">
                <a:solidFill>
                  <a:schemeClr val="tx1"/>
                </a:solidFill>
                <a:latin typeface="Century" panose="02040604050505020304" pitchFamily="18" charset="0"/>
              </a:rPr>
              <a:t>Hameline</a:t>
            </a: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,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l’objectif général se définit comme « un énoncé d’intention pédagogique décrivant en termes de capacités de l’apprenant l’un des résultats escomptés d’une séquence </a:t>
            </a: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d’apprentissage »</a:t>
            </a:r>
          </a:p>
          <a:p>
            <a:pPr marL="0" indent="0">
              <a:buNone/>
            </a:pPr>
            <a:endParaRPr lang="fr-FR" sz="300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fr-FR" sz="3000" b="1" dirty="0">
                <a:solidFill>
                  <a:schemeClr val="tx1"/>
                </a:solidFill>
                <a:latin typeface="Century" panose="02040604050505020304" pitchFamily="18" charset="0"/>
              </a:rPr>
              <a:t>U</a:t>
            </a:r>
            <a:r>
              <a:rPr lang="fr-FR" sz="3000" b="1" dirty="0" smtClean="0">
                <a:solidFill>
                  <a:schemeClr val="tx1"/>
                </a:solidFill>
                <a:latin typeface="Century" panose="02040604050505020304" pitchFamily="18" charset="0"/>
              </a:rPr>
              <a:t>n </a:t>
            </a:r>
            <a:r>
              <a:rPr lang="fr-FR" sz="3000" b="1" dirty="0">
                <a:solidFill>
                  <a:schemeClr val="tx1"/>
                </a:solidFill>
                <a:latin typeface="Century" panose="02040604050505020304" pitchFamily="18" charset="0"/>
              </a:rPr>
              <a:t>objectif </a:t>
            </a:r>
            <a:r>
              <a:rPr lang="fr-FR" sz="3000" b="1" dirty="0" smtClean="0">
                <a:solidFill>
                  <a:schemeClr val="tx1"/>
                </a:solidFill>
                <a:latin typeface="Century" panose="02040604050505020304" pitchFamily="18" charset="0"/>
              </a:rPr>
              <a:t>sera qualifié d’opérationnel si :</a:t>
            </a:r>
          </a:p>
          <a:p>
            <a:pPr marL="0" indent="0">
              <a:buNone/>
            </a:pPr>
            <a:endParaRPr lang="fr-FR" sz="3000" b="1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Son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contenu doit être énoncé de la façon </a:t>
            </a:r>
            <a:r>
              <a:rPr lang="fr-FR" sz="3000" u="sng" dirty="0">
                <a:solidFill>
                  <a:schemeClr val="tx1"/>
                </a:solidFill>
                <a:latin typeface="Century" panose="02040604050505020304" pitchFamily="18" charset="0"/>
              </a:rPr>
              <a:t>la moins équivoque possible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. </a:t>
            </a: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endParaRPr lang="fr-FR" sz="300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Il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doit décrire une activité de l’apprenant identifiable par </a:t>
            </a:r>
            <a:r>
              <a:rPr lang="fr-FR" sz="3000" u="sng" dirty="0">
                <a:solidFill>
                  <a:schemeClr val="tx1"/>
                </a:solidFill>
                <a:latin typeface="Century" panose="02040604050505020304" pitchFamily="18" charset="0"/>
              </a:rPr>
              <a:t>un comportement </a:t>
            </a:r>
            <a:r>
              <a:rPr lang="fr-FR" sz="3000" u="sng" dirty="0" smtClean="0">
                <a:solidFill>
                  <a:schemeClr val="tx1"/>
                </a:solidFill>
                <a:latin typeface="Century" panose="02040604050505020304" pitchFamily="18" charset="0"/>
              </a:rPr>
              <a:t>observable</a:t>
            </a: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.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Nous remarquons que ce critère découle de la référence au béhaviourisme. </a:t>
            </a:r>
            <a:endParaRPr lang="fr-FR" sz="3000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Il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doit mentionner </a:t>
            </a:r>
            <a:r>
              <a:rPr lang="fr-FR" sz="3000" u="sng" dirty="0">
                <a:solidFill>
                  <a:schemeClr val="tx1"/>
                </a:solidFill>
                <a:latin typeface="Century" panose="02040604050505020304" pitchFamily="18" charset="0"/>
              </a:rPr>
              <a:t>les conditions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dans lesquelles le comportement escompté doit se </a:t>
            </a: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manifester. </a:t>
            </a:r>
            <a:endParaRPr lang="fr-FR" sz="300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Il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doit indiquer le niveau d’exigence auquel l’apprentissage est tenu de se situer, et </a:t>
            </a:r>
            <a:r>
              <a:rPr lang="fr-FR" sz="3000" u="sng" dirty="0">
                <a:solidFill>
                  <a:schemeClr val="tx1"/>
                </a:solidFill>
                <a:latin typeface="Century" panose="02040604050505020304" pitchFamily="18" charset="0"/>
              </a:rPr>
              <a:t>les critères </a:t>
            </a:r>
            <a:r>
              <a:rPr lang="fr-FR" sz="3000" dirty="0">
                <a:solidFill>
                  <a:schemeClr val="tx1"/>
                </a:solidFill>
                <a:latin typeface="Century" panose="02040604050505020304" pitchFamily="18" charset="0"/>
              </a:rPr>
              <a:t>qui serviront à l’évaluation de cet </a:t>
            </a:r>
            <a:r>
              <a:rPr lang="fr-FR" sz="3000" dirty="0" smtClean="0">
                <a:solidFill>
                  <a:schemeClr val="tx1"/>
                </a:solidFill>
                <a:latin typeface="Century" panose="02040604050505020304" pitchFamily="18" charset="0"/>
              </a:rPr>
              <a:t>apprentissage </a:t>
            </a:r>
            <a:endParaRPr lang="fr-FR" sz="3000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  <a:p>
            <a:pPr>
              <a:buFont typeface="Arial" panose="020B0604020202020204" pitchFamily="34" charset="0"/>
              <a:buChar char="•"/>
            </a:pPr>
            <a:endParaRPr lang="fr-FR" sz="3000" dirty="0">
              <a:latin typeface="Century" panose="02040604050505020304" pitchFamily="18" charset="0"/>
            </a:endParaRPr>
          </a:p>
          <a:p>
            <a:pPr marL="0" indent="0">
              <a:buNone/>
            </a:pPr>
            <a:endParaRPr lang="fr-FR" sz="3000" dirty="0" smtClean="0">
              <a:latin typeface="Century" panose="02040604050505020304" pitchFamily="18" charset="0"/>
            </a:endParaRPr>
          </a:p>
          <a:p>
            <a:pPr marL="0" indent="0">
              <a:buNone/>
            </a:pPr>
            <a:endParaRPr lang="fr-FR" sz="3000" dirty="0">
              <a:latin typeface="Century" panose="02040604050505020304" pitchFamily="18" charset="0"/>
            </a:endParaRPr>
          </a:p>
          <a:p>
            <a:pPr marL="0" indent="0">
              <a:buNone/>
            </a:pPr>
            <a:endParaRPr lang="fr-FR" sz="3000" dirty="0" smtClean="0">
              <a:latin typeface="Century" panose="02040604050505020304" pitchFamily="18" charset="0"/>
            </a:endParaRPr>
          </a:p>
          <a:p>
            <a:pPr marL="0" indent="0">
              <a:buNone/>
            </a:pPr>
            <a:endParaRPr lang="fr-FR" sz="3000" dirty="0">
              <a:latin typeface="Century" panose="02040604050505020304" pitchFamily="18" charset="0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934720" y="264160"/>
            <a:ext cx="1456944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Son ouvrage le </a:t>
            </a:r>
            <a:r>
              <a:rPr lang="fr-FR" sz="4000" dirty="0">
                <a:solidFill>
                  <a:srgbClr val="C00000"/>
                </a:solidFill>
                <a:latin typeface="Century" panose="02040604050505020304" pitchFamily="18" charset="0"/>
              </a:rPr>
              <a:t>plus </a:t>
            </a:r>
            <a:r>
              <a:rPr lang="fr-FR" sz="40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connu analyse la définition pratique de la notion d’objectif pédagogique </a:t>
            </a:r>
            <a:r>
              <a:rPr lang="fr-FR" sz="4400" dirty="0">
                <a:latin typeface="Century" panose="02040604050505020304" pitchFamily="18" charset="0"/>
              </a:rPr>
              <a:t/>
            </a:r>
            <a:br>
              <a:rPr lang="fr-FR" sz="4400" dirty="0">
                <a:latin typeface="Century" panose="02040604050505020304" pitchFamily="18" charset="0"/>
              </a:rPr>
            </a:br>
            <a:endParaRPr lang="fr-FR" sz="44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4700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7360" y="873760"/>
            <a:ext cx="1192784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3000" dirty="0">
              <a:latin typeface="Century" panose="02040604050505020304" pitchFamily="18" charset="0"/>
            </a:endParaRPr>
          </a:p>
          <a:p>
            <a:r>
              <a:rPr lang="fr-FR" sz="3000" dirty="0">
                <a:latin typeface="Century" panose="02040604050505020304" pitchFamily="18" charset="0"/>
              </a:rPr>
              <a:t>Daniel </a:t>
            </a:r>
            <a:r>
              <a:rPr lang="fr-FR" sz="3000" dirty="0" err="1">
                <a:latin typeface="Century" panose="02040604050505020304" pitchFamily="18" charset="0"/>
              </a:rPr>
              <a:t>Hameline</a:t>
            </a:r>
            <a:r>
              <a:rPr lang="fr-FR" sz="3000" dirty="0">
                <a:latin typeface="Century" panose="02040604050505020304" pitchFamily="18" charset="0"/>
              </a:rPr>
              <a:t> est un philosophe de l’éducation qui a </a:t>
            </a:r>
            <a:r>
              <a:rPr lang="fr-FR" sz="3000" dirty="0" smtClean="0">
                <a:latin typeface="Century" panose="02040604050505020304" pitchFamily="18" charset="0"/>
              </a:rPr>
              <a:t>voulu</a:t>
            </a:r>
          </a:p>
          <a:p>
            <a:endParaRPr lang="fr-FR" sz="3000" dirty="0" smtClean="0">
              <a:latin typeface="Century" panose="02040604050505020304" pitchFamily="18" charset="0"/>
            </a:endParaRPr>
          </a:p>
          <a:p>
            <a:r>
              <a:rPr lang="fr-FR" sz="3000" dirty="0" smtClean="0">
                <a:latin typeface="Century" panose="02040604050505020304" pitchFamily="18" charset="0"/>
              </a:rPr>
              <a:t>Alerter</a:t>
            </a:r>
            <a:r>
              <a:rPr lang="fr-FR" sz="3000" dirty="0">
                <a:latin typeface="Century" panose="02040604050505020304" pitchFamily="18" charset="0"/>
              </a:rPr>
              <a:t>, interroger </a:t>
            </a:r>
          </a:p>
          <a:p>
            <a:endParaRPr lang="fr-FR" sz="3000" dirty="0">
              <a:latin typeface="Century" panose="02040604050505020304" pitchFamily="18" charset="0"/>
            </a:endParaRPr>
          </a:p>
          <a:p>
            <a:r>
              <a:rPr lang="fr-FR" sz="3000" dirty="0">
                <a:latin typeface="Century" panose="02040604050505020304" pitchFamily="18" charset="0"/>
              </a:rPr>
              <a:t>Prendre de la hauteur afin de rendre les praticiens de l’éducation théoriciens de leur pratique</a:t>
            </a:r>
          </a:p>
          <a:p>
            <a:endParaRPr lang="fr-FR" sz="3000" dirty="0">
              <a:latin typeface="Century" panose="02040604050505020304" pitchFamily="18" charset="0"/>
            </a:endParaRPr>
          </a:p>
          <a:p>
            <a:r>
              <a:rPr lang="fr-FR" sz="3000" dirty="0">
                <a:latin typeface="Century" panose="02040604050505020304" pitchFamily="18" charset="0"/>
              </a:rPr>
              <a:t>Quitter certaines formes d’infantilisation en terme de formation</a:t>
            </a:r>
          </a:p>
          <a:p>
            <a:endParaRPr lang="fr-FR" sz="3000" dirty="0">
              <a:latin typeface="Century" panose="02040604050505020304" pitchFamily="18" charset="0"/>
            </a:endParaRPr>
          </a:p>
          <a:p>
            <a:r>
              <a:rPr lang="fr-FR" sz="3000" dirty="0">
                <a:latin typeface="Century" panose="02040604050505020304" pitchFamily="18" charset="0"/>
              </a:rPr>
              <a:t>Tenter de mettre de la rationalité dans le " sous-système " enseigner-apprendre. </a:t>
            </a:r>
          </a:p>
          <a:p>
            <a:endParaRPr lang="fr-FR" sz="3000" dirty="0">
              <a:latin typeface="Century" panose="02040604050505020304" pitchFamily="18" charset="0"/>
            </a:endParaRPr>
          </a:p>
          <a:p>
            <a:r>
              <a:rPr lang="fr-FR" sz="3000" dirty="0">
                <a:latin typeface="Century" panose="02040604050505020304" pitchFamily="18" charset="0"/>
              </a:rPr>
              <a:t>Atteindre avec succès un but voulu aussi bien par l’enseignant que par l’apprenant</a:t>
            </a:r>
          </a:p>
          <a:p>
            <a:endParaRPr lang="fr-FR" dirty="0"/>
          </a:p>
        </p:txBody>
      </p:sp>
      <p:pic>
        <p:nvPicPr>
          <p:cNvPr id="3" name="Espace réservé pour une image 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0" b="13700"/>
          <a:stretch>
            <a:fillRect/>
          </a:stretch>
        </p:blipFill>
        <p:spPr>
          <a:xfrm>
            <a:off x="10881535" y="8385197"/>
            <a:ext cx="4053665" cy="3969363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softEdge rad="495300"/>
          </a:effectLst>
        </p:spPr>
      </p:pic>
    </p:spTree>
    <p:extLst>
      <p:ext uri="{BB962C8B-B14F-4D97-AF65-F5344CB8AC3E}">
        <p14:creationId xmlns:p14="http://schemas.microsoft.com/office/powerpoint/2010/main" val="245717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282</TotalTime>
  <Words>443</Words>
  <Application>Microsoft Office PowerPoint</Application>
  <PresentationFormat>Personnalisé</PresentationFormat>
  <Paragraphs>50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</vt:lpstr>
      <vt:lpstr>Century Gothic</vt:lpstr>
      <vt:lpstr>Wingdings</vt:lpstr>
      <vt:lpstr>Wingdings 3</vt:lpstr>
      <vt:lpstr>Brin</vt:lpstr>
      <vt:lpstr>Daniel HAMELINE</vt:lpstr>
      <vt:lpstr>Présentation PowerPoint</vt:lpstr>
      <vt:lpstr>Son ouvrage le plus connu analyse la définition pratique de la notion d’objectif pédagogique 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Roussel</dc:creator>
  <cp:lastModifiedBy>Laurent Roussel</cp:lastModifiedBy>
  <cp:revision>70</cp:revision>
  <dcterms:created xsi:type="dcterms:W3CDTF">2021-02-22T13:43:22Z</dcterms:created>
  <dcterms:modified xsi:type="dcterms:W3CDTF">2021-02-26T11:53:22Z</dcterms:modified>
</cp:coreProperties>
</file>