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8"/>
  </p:notesMasterIdLst>
  <p:handoutMasterIdLst>
    <p:handoutMasterId r:id="rId9"/>
  </p:handoutMasterIdLst>
  <p:sldIdLst>
    <p:sldId id="259" r:id="rId2"/>
    <p:sldId id="260" r:id="rId3"/>
    <p:sldId id="261" r:id="rId4"/>
    <p:sldId id="264" r:id="rId5"/>
    <p:sldId id="265" r:id="rId6"/>
    <p:sldId id="266" r:id="rId7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A147"/>
    <a:srgbClr val="B54C2D"/>
    <a:srgbClr val="B66952"/>
    <a:srgbClr val="B56D45"/>
    <a:srgbClr val="DF9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842" autoAdjust="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EE369ED-7387-4991-ACC3-462A09193407}" type="datetime1">
              <a:rPr lang="fr-FR" smtClean="0"/>
              <a:t>26/03/2021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1E602E8-7778-4840-9C52-CF866E2E76E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0039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8FE2DEA-50D1-4FBC-833B-64DE3548015C}" type="datetime1">
              <a:rPr lang="fr-FR" smtClean="0"/>
              <a:t>26/03/2021</a:t>
            </a:fld>
            <a:endParaRPr lang="en-US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"/>
              <a:t>Modifiez les styles du texte du masque</a:t>
            </a:r>
            <a:endParaRPr lang="en-US"/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E86D5CD-F53C-40AA-8F25-6C53AFF44EC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9813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rtlCol="0" anchor="b">
            <a:normAutofit/>
          </a:bodyPr>
          <a:lstStyle>
            <a:lvl1pPr algn="ctr">
              <a:defRPr sz="5400"/>
            </a:lvl1pPr>
          </a:lstStyle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rtlCol="0"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765520-6E07-4474-B65D-80EFEC7E1B73}" type="datetime1">
              <a:rPr lang="fr-FR" smtClean="0"/>
              <a:t>26/03/2021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2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rtlCol="0" anchor="b">
            <a:normAutofit/>
          </a:bodyPr>
          <a:lstStyle>
            <a:lvl1pPr algn="ctr">
              <a:defRPr sz="2800"/>
            </a:lvl1pPr>
          </a:lstStyle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’image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A547DE-0BAD-4ACE-8E73-676DE4F43F23}" type="datetime1">
              <a:rPr lang="fr-FR" smtClean="0"/>
              <a:t>26/03/2021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6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rtlCol="0" anchor="ctr">
            <a:normAutofit/>
          </a:bodyPr>
          <a:lstStyle>
            <a:lvl1pPr>
              <a:defRPr sz="4000"/>
            </a:lvl1pPr>
          </a:lstStyle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rtlCol="0"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B643C94-4C15-4991-988E-CC4F6021FC7C}" type="datetime1">
              <a:rPr lang="fr-FR" smtClean="0"/>
              <a:t>26/03/2021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205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F2280F-B983-48D5-A990-D6F2506DE6D5}" type="datetime1">
              <a:rPr lang="fr-FR" smtClean="0"/>
              <a:t>26/03/2021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1" name="Zone de texte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fr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Zone de texte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fr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0594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professionn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6529EE-CB6A-49B8-8C34-F107491C4B66}" type="datetime1">
              <a:rPr lang="fr-FR" smtClean="0"/>
              <a:t>26/03/2021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836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913795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" dirty="0"/>
              <a:t>Modifiez les styles du texte</a:t>
            </a:r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4D0FE2-C27F-4847-8837-780863AA8A72}" type="datetime1">
              <a:rPr lang="fr-FR" smtClean="0"/>
              <a:t>26/03/2021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406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Imag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Imag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r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913795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" dirty="0"/>
              <a:t>Modifiez les styles du texte du masque</a:t>
            </a:r>
          </a:p>
        </p:txBody>
      </p:sp>
      <p:sp>
        <p:nvSpPr>
          <p:cNvPr id="20" name="Espace réservé d’image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Espace réservé du texte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22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442788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" dirty="0"/>
              <a:t>Modifiez les styles du texte du masque</a:t>
            </a:r>
          </a:p>
        </p:txBody>
      </p:sp>
      <p:sp>
        <p:nvSpPr>
          <p:cNvPr id="23" name="Espace réservé d’image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Espace réservé du texte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25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7966697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" dirty="0"/>
              <a:t>Modifiez les styles du texte du masque</a:t>
            </a:r>
          </a:p>
        </p:txBody>
      </p:sp>
      <p:sp>
        <p:nvSpPr>
          <p:cNvPr id="26" name="Espace réservé d’image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C1E9D0-1A91-439A-8299-279A09FBF35E}" type="datetime1">
              <a:rPr lang="fr-FR" smtClean="0"/>
              <a:t>26/03/2021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302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D2C11BE-43AE-4864-8C21-E0CB621AF2ED}" type="datetime1">
              <a:rPr lang="fr-FR" smtClean="0"/>
              <a:t>26/03/2021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58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 hasCustomPrompt="1"/>
          </p:nvPr>
        </p:nvSpPr>
        <p:spPr>
          <a:xfrm>
            <a:off x="8983068" y="609599"/>
            <a:ext cx="2284487" cy="5181601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fr" dirty="0"/>
              <a:t>Modifiez le style du titre</a:t>
            </a:r>
            <a:endParaRPr lang="en-US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rtlCol="0" anchor="t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7C20FF-A183-44CD-820E-C528520B0905}" type="datetime1">
              <a:rPr lang="fr-FR" smtClean="0"/>
              <a:t>26/03/2021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2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094AD0-F424-4FFB-98B8-BDBD0ED0D09C}" type="datetime1">
              <a:rPr lang="fr-FR" smtClean="0"/>
              <a:t>26/03/2021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86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rtlCol="0" anchor="b"/>
          <a:lstStyle>
            <a:lvl1pPr algn="ctr">
              <a:defRPr sz="4000" b="0" cap="none"/>
            </a:lvl1pPr>
          </a:lstStyle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rtlCol="0"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905468-72BC-4E6B-87DB-9FC7B6201883}" type="datetime1">
              <a:rPr lang="fr-FR" smtClean="0"/>
              <a:t>26/03/2021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48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913795" y="2076450"/>
            <a:ext cx="4856841" cy="3622671"/>
          </a:xfrm>
        </p:spPr>
        <p:txBody>
          <a:bodyPr rtlCol="0" anchor="t">
            <a:normAutofit/>
          </a:bodyPr>
          <a:lstStyle>
            <a:lvl1pPr>
              <a:defRPr/>
            </a:lvl1pPr>
          </a:lstStyle>
          <a:p>
            <a:pPr lvl="0" rtl="0"/>
            <a:r>
              <a:rPr lang="fr" dirty="0"/>
              <a:t>Modifiez les styles du texte du masque</a:t>
            </a:r>
          </a:p>
          <a:p>
            <a:pPr lvl="1" rtl="0"/>
            <a:r>
              <a:rPr lang="fr" dirty="0"/>
              <a:t>Deuxième niveau</a:t>
            </a:r>
          </a:p>
          <a:p>
            <a:pPr lvl="2" rtl="0"/>
            <a:r>
              <a:rPr lang="fr" dirty="0"/>
              <a:t>Troisième niveau</a:t>
            </a:r>
          </a:p>
          <a:p>
            <a:pPr lvl="3" rtl="0"/>
            <a:r>
              <a:rPr lang="fr" dirty="0"/>
              <a:t>Quatrième niveau</a:t>
            </a:r>
          </a:p>
          <a:p>
            <a:pPr lvl="4" rtl="0"/>
            <a:r>
              <a:rPr lang="fr" dirty="0"/>
              <a:t>Cinquième niveau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410716" y="2076451"/>
            <a:ext cx="4856841" cy="3622672"/>
          </a:xfrm>
        </p:spPr>
        <p:txBody>
          <a:bodyPr rtlCol="0" anchor="t">
            <a:normAutofit/>
          </a:bodyPr>
          <a:lstStyle>
            <a:lvl1pPr>
              <a:defRPr/>
            </a:lvl1pPr>
          </a:lstStyle>
          <a:p>
            <a:pPr lvl="0" rtl="0"/>
            <a:r>
              <a:rPr lang="fr" dirty="0"/>
              <a:t>Modifiez les styles du texte du masque</a:t>
            </a:r>
          </a:p>
          <a:p>
            <a:pPr lvl="1" rtl="0"/>
            <a:r>
              <a:rPr lang="fr" dirty="0"/>
              <a:t>Deuxième niveau</a:t>
            </a:r>
          </a:p>
          <a:p>
            <a:pPr lvl="2" rtl="0"/>
            <a:r>
              <a:rPr lang="fr" dirty="0"/>
              <a:t>Troisième niveau</a:t>
            </a:r>
          </a:p>
          <a:p>
            <a:pPr lvl="3" rtl="0"/>
            <a:r>
              <a:rPr lang="fr" dirty="0"/>
              <a:t>Quatrième niveau</a:t>
            </a:r>
          </a:p>
          <a:p>
            <a:pPr lvl="4" rtl="0"/>
            <a:r>
              <a:rPr lang="fr" dirty="0"/>
              <a:t>Cinquième niveau</a:t>
            </a:r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EA7AC6-29D6-4E4A-9E2D-506FA450F669}" type="datetime1">
              <a:rPr lang="fr-FR" smtClean="0"/>
              <a:t>26/03/2021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17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Imag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046013" y="1855153"/>
            <a:ext cx="4764764" cy="692494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363166" y="1855152"/>
            <a:ext cx="4779582" cy="692495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0C01C1-A8A9-41B1-8349-D57B9704EBF0}" type="datetime1">
              <a:rPr lang="fr-FR" smtClean="0"/>
              <a:t>26/03/2021</a:t>
            </a:fld>
            <a:endParaRPr lang="en-US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887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C28B88-1705-406F-816B-66525F70D2FF}" type="datetime1">
              <a:rPr lang="fr-FR" smtClean="0"/>
              <a:t>26/03/2021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8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3BB18EB-0F08-4D52-B1C1-2BBAC704D682}" type="datetime1">
              <a:rPr lang="fr-FR" smtClean="0"/>
              <a:t>26/03/2021</a:t>
            </a:fld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1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rtlCol="0" anchor="b">
            <a:normAutofit/>
          </a:bodyPr>
          <a:lstStyle>
            <a:lvl1pPr algn="ctr">
              <a:defRPr sz="2800" b="0"/>
            </a:lvl1pPr>
          </a:lstStyle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 rtlCol="0">
            <a:normAutofit/>
          </a:bodyPr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DC856E-E415-49E3-A77A-7948CF583C6E}" type="datetime1">
              <a:rPr lang="fr-FR" smtClean="0"/>
              <a:t>26/03/2021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47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rtlCol="0" anchor="b">
            <a:noAutofit/>
          </a:bodyPr>
          <a:lstStyle>
            <a:lvl1pPr algn="ctr">
              <a:defRPr sz="3200" b="0"/>
            </a:lvl1pPr>
          </a:lstStyle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’image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" dirty="0"/>
              <a:t>Cliquez sur l’icône pour ajouter une image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CD2BD9D-9B72-48E5-8E98-62EA1FDA6E9A}" type="datetime1">
              <a:rPr lang="fr-FR" smtClean="0"/>
              <a:t>26/03/2021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7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fr"/>
              <a:t>Modifiez les styles du texte du masque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A7EF5840-517F-44F4-876E-57CDFE3D6418}" type="datetime1">
              <a:rPr lang="fr-FR" smtClean="0"/>
              <a:t>26/03/2021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02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4" r:id="rId4"/>
    <p:sldLayoutId id="2147483710" r:id="rId5"/>
    <p:sldLayoutId id="2147483694" r:id="rId6"/>
    <p:sldLayoutId id="2147483695" r:id="rId7"/>
    <p:sldLayoutId id="2147483696" r:id="rId8"/>
    <p:sldLayoutId id="2147483697" r:id="rId9"/>
    <p:sldLayoutId id="2147483699" r:id="rId10"/>
    <p:sldLayoutId id="2147483693" r:id="rId11"/>
    <p:sldLayoutId id="2147483700" r:id="rId12"/>
    <p:sldLayoutId id="2147483701" r:id="rId13"/>
    <p:sldLayoutId id="2147483703" r:id="rId14"/>
    <p:sldLayoutId id="2147483704" r:id="rId15"/>
    <p:sldLayoutId id="2147483702" r:id="rId16"/>
    <p:sldLayoutId id="2147483698" r:id="rId17"/>
  </p:sldLayoutIdLst>
  <p:hf sldNum="0" hdr="0" ftr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Self-determination_theor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elf-determination_theory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88" y="1103087"/>
            <a:ext cx="12083244" cy="2682046"/>
          </a:xfrm>
        </p:spPr>
        <p:txBody>
          <a:bodyPr rtlCol="0">
            <a:normAutofit/>
          </a:bodyPr>
          <a:lstStyle/>
          <a:p>
            <a:pPr rtl="0"/>
            <a:r>
              <a:rPr lang="fr" sz="7200"/>
              <a:t>Title Lorem Ipsum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3910649"/>
            <a:ext cx="9440034" cy="1397951"/>
          </a:xfrm>
        </p:spPr>
        <p:txBody>
          <a:bodyPr rtlCol="0">
            <a:normAutofit/>
          </a:bodyPr>
          <a:lstStyle/>
          <a:p>
            <a:pPr rtl="0"/>
            <a:r>
              <a:rPr lang="fr" sz="2800"/>
              <a:t>Sit Dolor Amet</a:t>
            </a:r>
          </a:p>
        </p:txBody>
      </p:sp>
      <p:pic>
        <p:nvPicPr>
          <p:cNvPr id="1026" name="Picture 2" descr="Afficher l’image source">
            <a:extLst>
              <a:ext uri="{FF2B5EF4-FFF2-40B4-BE49-F238E27FC236}">
                <a16:creationId xmlns:a16="http://schemas.microsoft.com/office/drawing/2014/main" id="{2455A447-B1C6-4A58-974A-852FD3E7C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7032"/>
            <a:ext cx="12192000" cy="813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A2E95C0-3B98-4A53-9B4E-ABE743A09331}"/>
              </a:ext>
            </a:extLst>
          </p:cNvPr>
          <p:cNvSpPr txBox="1"/>
          <p:nvPr/>
        </p:nvSpPr>
        <p:spPr>
          <a:xfrm>
            <a:off x="199117" y="102962"/>
            <a:ext cx="60969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0" i="0" dirty="0">
                <a:solidFill>
                  <a:srgbClr val="000000"/>
                </a:solidFill>
                <a:effectLst/>
                <a:latin typeface="Impact" panose="020B0806030902050204" pitchFamily="34" charset="0"/>
              </a:rPr>
              <a:t>Edward Deci</a:t>
            </a:r>
            <a:r>
              <a:rPr lang="fr-FR" sz="3200" dirty="0">
                <a:solidFill>
                  <a:srgbClr val="000000"/>
                </a:solidFill>
                <a:latin typeface="Impact" panose="020B0806030902050204" pitchFamily="34" charset="0"/>
              </a:rPr>
              <a:t> et </a:t>
            </a:r>
            <a:r>
              <a:rPr lang="fr-FR" sz="3200" b="0" i="0" dirty="0">
                <a:solidFill>
                  <a:srgbClr val="000000"/>
                </a:solidFill>
                <a:effectLst/>
                <a:latin typeface="Impact" panose="020B0806030902050204" pitchFamily="34" charset="0"/>
              </a:rPr>
              <a:t>Richard M. Ryan</a:t>
            </a:r>
            <a:endParaRPr lang="fr-FR" sz="4000" dirty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r>
              <a:rPr lang="fr-FR" sz="2400" dirty="0">
                <a:solidFill>
                  <a:srgbClr val="C00000"/>
                </a:solidFill>
                <a:latin typeface="Impact" panose="020B0806030902050204" pitchFamily="34" charset="0"/>
              </a:rPr>
              <a:t>La théorie de la Motivation ou </a:t>
            </a:r>
          </a:p>
          <a:p>
            <a:r>
              <a:rPr lang="fr-FR" sz="2400" dirty="0">
                <a:solidFill>
                  <a:srgbClr val="C00000"/>
                </a:solidFill>
                <a:latin typeface="Impact" panose="020B0806030902050204" pitchFamily="34" charset="0"/>
              </a:rPr>
              <a:t>L’auto détermination</a:t>
            </a:r>
          </a:p>
          <a:p>
            <a:endParaRPr lang="fr-FR" sz="4000" kern="1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738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6A748D-BEEC-43A4-BFF3-B31C0275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 rtlCol="0">
            <a:normAutofit fontScale="90000"/>
          </a:bodyPr>
          <a:lstStyle/>
          <a:p>
            <a:pPr algn="l"/>
            <a:r>
              <a:rPr lang="fr-FR" sz="4800" b="0" i="0" dirty="0">
                <a:solidFill>
                  <a:schemeClr val="tx1"/>
                </a:solidFill>
                <a:effectLst/>
                <a:latin typeface="Impact" panose="020B0806030902050204" pitchFamily="34" charset="0"/>
              </a:rPr>
              <a:t>Edward L. Deci</a:t>
            </a:r>
            <a:br>
              <a:rPr lang="fr-FR" sz="4800" dirty="0">
                <a:solidFill>
                  <a:srgbClr val="000000"/>
                </a:solidFill>
                <a:latin typeface="Impact" panose="020B0806030902050204" pitchFamily="34" charset="0"/>
              </a:rPr>
            </a:br>
            <a:endParaRPr lang="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9D6F20B-F7C6-4B05-A83E-E49736EB1B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" y="2246312"/>
            <a:ext cx="2696751" cy="337502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3E7AA70-FD82-4FFD-B6B4-8F27C23C0B6E}"/>
              </a:ext>
            </a:extLst>
          </p:cNvPr>
          <p:cNvSpPr txBox="1"/>
          <p:nvPr/>
        </p:nvSpPr>
        <p:spPr>
          <a:xfrm>
            <a:off x="4400550" y="2246312"/>
            <a:ext cx="6191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latin typeface="Arial" panose="020B0604020202020204" pitchFamily="34" charset="0"/>
              </a:rPr>
              <a:t>P</a:t>
            </a:r>
            <a:r>
              <a:rPr lang="fr-FR" b="0" i="0" dirty="0">
                <a:effectLst/>
                <a:latin typeface="Arial" panose="020B0604020202020204" pitchFamily="34" charset="0"/>
              </a:rPr>
              <a:t>rofesseur Américain (né en 1942) de psychologie et de sciences sociales à l'université de Rochester où il est également directeur de son programme sur la motivation humaine.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C56D3EF-73B1-4C42-B11B-D4D5CC86750B}"/>
              </a:ext>
            </a:extLst>
          </p:cNvPr>
          <p:cNvSpPr txBox="1"/>
          <p:nvPr/>
        </p:nvSpPr>
        <p:spPr>
          <a:xfrm>
            <a:off x="4400550" y="3456721"/>
            <a:ext cx="6191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0" i="0" dirty="0">
                <a:effectLst/>
                <a:latin typeface="Arial" panose="020B0604020202020204" pitchFamily="34" charset="0"/>
              </a:rPr>
              <a:t>Principalement connu pour ses théories sur la motivation intrinsèque et extrinsèque.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CE32F3D-D863-482B-BCBC-9A1828AE7D6D}"/>
              </a:ext>
            </a:extLst>
          </p:cNvPr>
          <p:cNvSpPr txBox="1"/>
          <p:nvPr/>
        </p:nvSpPr>
        <p:spPr>
          <a:xfrm>
            <a:off x="4400550" y="4113132"/>
            <a:ext cx="6191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latin typeface="Arial" panose="020B0604020202020204" pitchFamily="34" charset="0"/>
              </a:rPr>
              <a:t>C</a:t>
            </a:r>
            <a:r>
              <a:rPr lang="fr-FR" b="0" i="0" dirty="0">
                <a:effectLst/>
                <a:latin typeface="Arial" panose="020B0604020202020204" pitchFamily="34" charset="0"/>
              </a:rPr>
              <a:t>o-fondateur de la théorie de </a:t>
            </a:r>
            <a:r>
              <a:rPr lang="fr-FR" b="0" i="0" u="sng" dirty="0">
                <a:solidFill>
                  <a:srgbClr val="FAA700"/>
                </a:solidFill>
                <a:effectLst/>
                <a:latin typeface="Arial" panose="020B0604020202020204" pitchFamily="34" charset="0"/>
                <a:hlinkClick r:id="rId4"/>
              </a:rPr>
              <a:t>l’autodétermination</a:t>
            </a:r>
            <a:r>
              <a:rPr lang="fr-FR" b="0" i="0" dirty="0">
                <a:solidFill>
                  <a:srgbClr val="FAA7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FR" b="0" i="0" dirty="0">
                <a:effectLst/>
                <a:latin typeface="Arial" panose="020B0604020202020204" pitchFamily="34" charset="0"/>
              </a:rPr>
              <a:t>(SDT) avec Richard RYAN.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34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6A748D-BEEC-43A4-BFF3-B31C0275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 rtlCol="0">
            <a:normAutofit fontScale="90000"/>
          </a:bodyPr>
          <a:lstStyle/>
          <a:p>
            <a:pPr algn="l"/>
            <a:r>
              <a:rPr lang="fr-FR" sz="4800" dirty="0">
                <a:solidFill>
                  <a:schemeClr val="tx1"/>
                </a:solidFill>
                <a:effectLst/>
                <a:latin typeface="Impact" panose="020B0806030902050204" pitchFamily="34" charset="0"/>
              </a:rPr>
              <a:t>Richard RYAN</a:t>
            </a:r>
            <a:br>
              <a:rPr lang="fr-FR" sz="4800" dirty="0">
                <a:solidFill>
                  <a:srgbClr val="000000"/>
                </a:solidFill>
                <a:latin typeface="Impact" panose="020B0806030902050204" pitchFamily="34" charset="0"/>
              </a:rPr>
            </a:br>
            <a:endParaRPr lang="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3E7AA70-FD82-4FFD-B6B4-8F27C23C0B6E}"/>
              </a:ext>
            </a:extLst>
          </p:cNvPr>
          <p:cNvSpPr txBox="1"/>
          <p:nvPr/>
        </p:nvSpPr>
        <p:spPr>
          <a:xfrm>
            <a:off x="4474110" y="1908258"/>
            <a:ext cx="6191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0" i="0" dirty="0">
                <a:effectLst/>
                <a:latin typeface="Arial" panose="020B0604020202020204" pitchFamily="34" charset="0"/>
              </a:rPr>
              <a:t>Professeur Américai</a:t>
            </a:r>
            <a:r>
              <a:rPr lang="fr-FR" dirty="0">
                <a:latin typeface="Arial" panose="020B0604020202020204" pitchFamily="34" charset="0"/>
              </a:rPr>
              <a:t>n</a:t>
            </a:r>
            <a:r>
              <a:rPr lang="fr-FR" b="0" i="0" dirty="0">
                <a:effectLst/>
                <a:latin typeface="Arial" panose="020B0604020202020204" pitchFamily="34" charset="0"/>
              </a:rPr>
              <a:t>, psychologue clinicien, consultant en motivation et auteur.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C56D3EF-73B1-4C42-B11B-D4D5CC86750B}"/>
              </a:ext>
            </a:extLst>
          </p:cNvPr>
          <p:cNvSpPr txBox="1"/>
          <p:nvPr/>
        </p:nvSpPr>
        <p:spPr>
          <a:xfrm>
            <a:off x="4474110" y="2744868"/>
            <a:ext cx="6191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latin typeface="Arial" panose="020B0604020202020204" pitchFamily="34" charset="0"/>
              </a:rPr>
              <a:t>+ de </a:t>
            </a:r>
            <a:r>
              <a:rPr lang="fr-FR" b="0" i="0" dirty="0">
                <a:effectLst/>
                <a:latin typeface="Arial" panose="020B0604020202020204" pitchFamily="34" charset="0"/>
              </a:rPr>
              <a:t>400 articles et livres dans les domaines de la motivation humaine, la personnalité et le bien-être psychologique.</a:t>
            </a:r>
          </a:p>
          <a:p>
            <a:pPr algn="just"/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CE32F3D-D863-482B-BCBC-9A1828AE7D6D}"/>
              </a:ext>
            </a:extLst>
          </p:cNvPr>
          <p:cNvSpPr txBox="1"/>
          <p:nvPr/>
        </p:nvSpPr>
        <p:spPr>
          <a:xfrm>
            <a:off x="4474110" y="4089309"/>
            <a:ext cx="6191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latin typeface="Arial" panose="020B0604020202020204" pitchFamily="34" charset="0"/>
              </a:rPr>
              <a:t>C</a:t>
            </a:r>
            <a:r>
              <a:rPr lang="fr-FR" b="0" i="0" dirty="0">
                <a:effectLst/>
                <a:latin typeface="Arial" panose="020B0604020202020204" pitchFamily="34" charset="0"/>
              </a:rPr>
              <a:t>o-fondateur de la théorie de </a:t>
            </a:r>
            <a:r>
              <a:rPr lang="fr-FR" b="0" i="0" u="sng" dirty="0">
                <a:solidFill>
                  <a:srgbClr val="FAA700"/>
                </a:solidFill>
                <a:effectLst/>
                <a:latin typeface="Arial" panose="020B0604020202020204" pitchFamily="34" charset="0"/>
                <a:hlinkClick r:id="rId3"/>
              </a:rPr>
              <a:t>l’autodétermination</a:t>
            </a:r>
            <a:r>
              <a:rPr lang="fr-FR" b="0" i="0" dirty="0">
                <a:solidFill>
                  <a:srgbClr val="FAA7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FR" b="0" i="0" dirty="0">
                <a:effectLst/>
                <a:latin typeface="Arial" panose="020B0604020202020204" pitchFamily="34" charset="0"/>
              </a:rPr>
              <a:t>(SDT) avec </a:t>
            </a:r>
            <a:r>
              <a:rPr lang="fr-FR" dirty="0">
                <a:latin typeface="Arial" panose="020B0604020202020204" pitchFamily="34" charset="0"/>
              </a:rPr>
              <a:t>Edward DECY.</a:t>
            </a:r>
            <a:endParaRPr lang="fr-FR" dirty="0"/>
          </a:p>
        </p:txBody>
      </p:sp>
      <p:pic>
        <p:nvPicPr>
          <p:cNvPr id="2050" name="Picture 2" descr="Afficher l’image source">
            <a:extLst>
              <a:ext uri="{FF2B5EF4-FFF2-40B4-BE49-F238E27FC236}">
                <a16:creationId xmlns:a16="http://schemas.microsoft.com/office/drawing/2014/main" id="{280805D6-FAF4-4B16-BBCD-A389AD5A5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8" y="1866900"/>
            <a:ext cx="2619375" cy="36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328200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222B24-258F-47B5-90D4-3B9396B6F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trois types de motivations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69CEBB8-F80F-4AEF-9198-91B5572F10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AMOTIVATION</a:t>
            </a:r>
          </a:p>
        </p:txBody>
      </p:sp>
      <p:pic>
        <p:nvPicPr>
          <p:cNvPr id="14" name="Espace réservé pour une image  13">
            <a:extLst>
              <a:ext uri="{FF2B5EF4-FFF2-40B4-BE49-F238E27FC236}">
                <a16:creationId xmlns:a16="http://schemas.microsoft.com/office/drawing/2014/main" id="{1A03130A-FD76-4924-A3CF-A5D1D677C096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3" b="6793"/>
          <a:stretch>
            <a:fillRect/>
          </a:stretch>
        </p:blipFill>
        <p:spPr/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EB72551-E49E-4914-A93A-C3BA1270D9E6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fr-FR" dirty="0"/>
              <a:t>Absence de motivation</a:t>
            </a:r>
          </a:p>
          <a:p>
            <a:r>
              <a:rPr lang="fr-FR" dirty="0"/>
              <a:t>Niveau le plus bas de l’autodétermination</a:t>
            </a:r>
          </a:p>
          <a:p>
            <a:r>
              <a:rPr lang="fr-FR" dirty="0"/>
              <a:t>Ni pourquoi ? Ni dans quel but…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6AFFE24-6879-4E0A-A398-185F53AA94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/>
              <a:t>MOTIVATION EXTRINSEQUE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0592E3A-384D-4FE4-89DE-002CD897594F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441435" y="4572441"/>
            <a:ext cx="3300984" cy="1899303"/>
          </a:xfrm>
        </p:spPr>
        <p:txBody>
          <a:bodyPr/>
          <a:lstStyle/>
          <a:p>
            <a:r>
              <a:rPr lang="fr-FR" dirty="0"/>
              <a:t>Facteurs extérieurs (bâton et la carotte)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Par régulation Externe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Par régulation introjectée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Par régulation Identifiée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Par régulation Intégrée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0B5FEB1E-759D-470D-9254-365CD5718B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MOTIVATION INTRINSEQUE</a:t>
            </a:r>
          </a:p>
        </p:txBody>
      </p:sp>
      <p:pic>
        <p:nvPicPr>
          <p:cNvPr id="18" name="Espace réservé pour une image  17">
            <a:extLst>
              <a:ext uri="{FF2B5EF4-FFF2-40B4-BE49-F238E27FC236}">
                <a16:creationId xmlns:a16="http://schemas.microsoft.com/office/drawing/2014/main" id="{A151F384-15A4-4580-9F0A-06A3AC946368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56" b="21456"/>
          <a:stretch>
            <a:fillRect/>
          </a:stretch>
        </p:blipFill>
        <p:spPr/>
      </p:pic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C2A52CED-0E63-468B-B7D7-E0F0FC73818E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675958"/>
          </a:xfrm>
        </p:spPr>
        <p:txBody>
          <a:bodyPr>
            <a:normAutofit/>
          </a:bodyPr>
          <a:lstStyle/>
          <a:p>
            <a:r>
              <a:rPr lang="fr-FR" dirty="0"/>
              <a:t>Motivation volontaire et spontanée.</a:t>
            </a:r>
          </a:p>
          <a:p>
            <a:r>
              <a:rPr lang="fr-FR" dirty="0"/>
              <a:t>On trouve du plaisir et son intérêt</a:t>
            </a:r>
          </a:p>
          <a:p>
            <a:r>
              <a:rPr lang="fr-FR" dirty="0"/>
              <a:t>Sans récompense / ou si récompense – Pas suffisante</a:t>
            </a:r>
          </a:p>
          <a:p>
            <a:r>
              <a:rPr lang="fr-FR" dirty="0"/>
              <a:t>Plus Haut niveau de l’autodétermination</a:t>
            </a:r>
          </a:p>
        </p:txBody>
      </p:sp>
      <p:pic>
        <p:nvPicPr>
          <p:cNvPr id="22" name="Espace réservé pour une image  21">
            <a:extLst>
              <a:ext uri="{FF2B5EF4-FFF2-40B4-BE49-F238E27FC236}">
                <a16:creationId xmlns:a16="http://schemas.microsoft.com/office/drawing/2014/main" id="{140D0645-A167-4E9C-A1D4-D618E7AD59BE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2" b="12042"/>
          <a:stretch>
            <a:fillRect/>
          </a:stretch>
        </p:blipFill>
        <p:spPr>
          <a:xfrm>
            <a:off x="4441435" y="1933562"/>
            <a:ext cx="3092368" cy="1608164"/>
          </a:xfrm>
        </p:spPr>
      </p:pic>
    </p:spTree>
    <p:extLst>
      <p:ext uri="{BB962C8B-B14F-4D97-AF65-F5344CB8AC3E}">
        <p14:creationId xmlns:p14="http://schemas.microsoft.com/office/powerpoint/2010/main" val="1644082450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0904D51-19AD-4DA2-B58B-5796BE6A3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3BB18EB-0F08-4D52-B1C1-2BBAC704D682}" type="datetime1">
              <a:rPr lang="fr-FR" smtClean="0"/>
              <a:t>26/03/2021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F61614-BCDB-4F9B-9656-2298171A1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15" y="345440"/>
            <a:ext cx="10963769" cy="616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2894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E7BA53-9335-4AEF-B594-BE585E87E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La Question : Comment atteindre/faire atteindre la motivation intrinsèque chez l’apprenant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0DFB9A-3DAE-438B-A5E2-45428E326C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r>
              <a:rPr lang="fr-FR" sz="3200" dirty="0"/>
              <a:t>Les 3 Fondamentaux 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dirty="0">
                <a:solidFill>
                  <a:srgbClr val="FF0000"/>
                </a:solidFill>
              </a:rPr>
              <a:t>Le besoin d’autonomie</a:t>
            </a:r>
            <a:r>
              <a:rPr lang="fr-FR" dirty="0"/>
              <a:t>, être à l’origine de ses action, action que l’on a choisi…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dirty="0">
                <a:solidFill>
                  <a:srgbClr val="FF0000"/>
                </a:solidFill>
              </a:rPr>
              <a:t>Le besoin de compétences</a:t>
            </a:r>
            <a:r>
              <a:rPr lang="fr-FR" dirty="0"/>
              <a:t>, interagir efficacement avec son environnement…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dirty="0">
                <a:solidFill>
                  <a:srgbClr val="FF0000"/>
                </a:solidFill>
              </a:rPr>
              <a:t>Le besoin de relations sociales</a:t>
            </a:r>
            <a:r>
              <a:rPr lang="fr-FR" dirty="0"/>
              <a:t>, besoin d’appartenance à un groupe, une communauté de personnes…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790883"/>
      </p:ext>
    </p:extLst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offee">
      <a:dk1>
        <a:sysClr val="windowText" lastClr="000000"/>
      </a:dk1>
      <a:lt1>
        <a:sysClr val="window" lastClr="FFFFFF"/>
      </a:lt1>
      <a:dk2>
        <a:srgbClr val="4E3B30"/>
      </a:dk2>
      <a:lt2>
        <a:srgbClr val="F4EEDC"/>
      </a:lt2>
      <a:accent1>
        <a:srgbClr val="CC830E"/>
      </a:accent1>
      <a:accent2>
        <a:srgbClr val="B54C2D"/>
      </a:accent2>
      <a:accent3>
        <a:srgbClr val="99570C"/>
      </a:accent3>
      <a:accent4>
        <a:srgbClr val="C17529"/>
      </a:accent4>
      <a:accent5>
        <a:srgbClr val="A19574"/>
      </a:accent5>
      <a:accent6>
        <a:srgbClr val="A49518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776_TF12214701" id="{A4CB04E2-D25E-446E-9946-3788EEAFC8A2}" vid="{C717B0A5-1DBC-4918-B9D4-77A3C79A5DA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{D24E43D5-9D41-4253-BD51-55FDE9A3422E}tf12214701_win32</Template>
  <TotalTime>341</TotalTime>
  <Words>268</Words>
  <Application>Microsoft Office PowerPoint</Application>
  <PresentationFormat>Grand écran</PresentationFormat>
  <Paragraphs>35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3" baseType="lpstr">
      <vt:lpstr>Arial</vt:lpstr>
      <vt:lpstr>Calibri</vt:lpstr>
      <vt:lpstr>Goudy Old Style</vt:lpstr>
      <vt:lpstr>Impact</vt:lpstr>
      <vt:lpstr>Wingdings</vt:lpstr>
      <vt:lpstr>Wingdings 2</vt:lpstr>
      <vt:lpstr>SlateVTI</vt:lpstr>
      <vt:lpstr>Title Lorem Ipsum</vt:lpstr>
      <vt:lpstr>Edward L. Deci </vt:lpstr>
      <vt:lpstr>Richard RYAN </vt:lpstr>
      <vt:lpstr>Les trois types de motivations</vt:lpstr>
      <vt:lpstr>Présentation PowerPoint</vt:lpstr>
      <vt:lpstr>La Question : Comment atteindre/faire atteindre la motivation intrinsèque chez l’apprenant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Utilisateur</dc:creator>
  <cp:lastModifiedBy>Utilisateur</cp:lastModifiedBy>
  <cp:revision>22</cp:revision>
  <dcterms:created xsi:type="dcterms:W3CDTF">2021-02-28T09:32:42Z</dcterms:created>
  <dcterms:modified xsi:type="dcterms:W3CDTF">2021-03-26T06:22:55Z</dcterms:modified>
</cp:coreProperties>
</file>